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1"/>
  </p:sldMasterIdLst>
  <p:notesMasterIdLst>
    <p:notesMasterId r:id="rId43"/>
  </p:notesMasterIdLst>
  <p:sldIdLst>
    <p:sldId id="265" r:id="rId2"/>
    <p:sldId id="267" r:id="rId3"/>
    <p:sldId id="268" r:id="rId4"/>
    <p:sldId id="271" r:id="rId5"/>
    <p:sldId id="276" r:id="rId6"/>
    <p:sldId id="275" r:id="rId7"/>
    <p:sldId id="277" r:id="rId8"/>
    <p:sldId id="278" r:id="rId9"/>
    <p:sldId id="279" r:id="rId10"/>
    <p:sldId id="280" r:id="rId11"/>
    <p:sldId id="281" r:id="rId12"/>
    <p:sldId id="282" r:id="rId13"/>
    <p:sldId id="283" r:id="rId14"/>
    <p:sldId id="284" r:id="rId15"/>
    <p:sldId id="285" r:id="rId16"/>
    <p:sldId id="286" r:id="rId17"/>
    <p:sldId id="351" r:id="rId18"/>
    <p:sldId id="287" r:id="rId19"/>
    <p:sldId id="288" r:id="rId20"/>
    <p:sldId id="299" r:id="rId21"/>
    <p:sldId id="300" r:id="rId22"/>
    <p:sldId id="305" r:id="rId23"/>
    <p:sldId id="306" r:id="rId24"/>
    <p:sldId id="307" r:id="rId25"/>
    <p:sldId id="308" r:id="rId26"/>
    <p:sldId id="309" r:id="rId27"/>
    <p:sldId id="310" r:id="rId28"/>
    <p:sldId id="311" r:id="rId29"/>
    <p:sldId id="312" r:id="rId30"/>
    <p:sldId id="313" r:id="rId31"/>
    <p:sldId id="314" r:id="rId32"/>
    <p:sldId id="352" r:id="rId33"/>
    <p:sldId id="315" r:id="rId34"/>
    <p:sldId id="316" r:id="rId35"/>
    <p:sldId id="318" r:id="rId36"/>
    <p:sldId id="320" r:id="rId37"/>
    <p:sldId id="339" r:id="rId38"/>
    <p:sldId id="340" r:id="rId39"/>
    <p:sldId id="342" r:id="rId40"/>
    <p:sldId id="350" r:id="rId41"/>
    <p:sldId id="344"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F7BB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64" autoAdjust="0"/>
    <p:restoredTop sz="95046" autoAdjust="0"/>
  </p:normalViewPr>
  <p:slideViewPr>
    <p:cSldViewPr snapToGrid="0" snapToObjects="1">
      <p:cViewPr varScale="1">
        <p:scale>
          <a:sx n="82" d="100"/>
          <a:sy n="82" d="100"/>
        </p:scale>
        <p:origin x="1176" y="67"/>
      </p:cViewPr>
      <p:guideLst>
        <p:guide orient="horz" pos="2160"/>
        <p:guide pos="2880"/>
      </p:guideLst>
    </p:cSldViewPr>
  </p:slideViewPr>
  <p:outlineViewPr>
    <p:cViewPr>
      <p:scale>
        <a:sx n="33" d="100"/>
        <a:sy n="33" d="100"/>
      </p:scale>
      <p:origin x="0" y="-39384"/>
    </p:cViewPr>
  </p:outlineViewPr>
  <p:notesTextViewPr>
    <p:cViewPr>
      <p:scale>
        <a:sx n="100" d="100"/>
        <a:sy n="100" d="100"/>
      </p:scale>
      <p:origin x="0" y="0"/>
    </p:cViewPr>
  </p:notesTextViewPr>
  <p:notesViewPr>
    <p:cSldViewPr snapToGrid="0" snapToObjects="1">
      <p:cViewPr varScale="1">
        <p:scale>
          <a:sx n="66" d="100"/>
          <a:sy n="66" d="100"/>
        </p:scale>
        <p:origin x="3134"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73747F-D41C-4BD1-9628-3DAEBD1B0536}" type="doc">
      <dgm:prSet loTypeId="urn:microsoft.com/office/officeart/2005/8/layout/hProcess9" loCatId="process" qsTypeId="urn:microsoft.com/office/officeart/2005/8/quickstyle/simple1" qsCatId="simple" csTypeId="urn:microsoft.com/office/officeart/2005/8/colors/colorful4" csCatId="colorful" phldr="1"/>
      <dgm:spPr/>
    </dgm:pt>
    <dgm:pt modelId="{984D51DF-0A62-45A3-96C5-75CDD6A0D7B8}">
      <dgm:prSet phldrT="[Text]" custT="1"/>
      <dgm:spPr>
        <a:solidFill>
          <a:srgbClr val="92D050"/>
        </a:solidFill>
        <a:ln>
          <a:solidFill>
            <a:schemeClr val="bg1"/>
          </a:solidFill>
        </a:ln>
      </dgm:spPr>
      <dgm:t>
        <a:bodyPr/>
        <a:lstStyle/>
        <a:p>
          <a:r>
            <a:rPr lang="en-GB" sz="1400" dirty="0">
              <a:latin typeface="Verdana" panose="020B0604030504040204" pitchFamily="34" charset="0"/>
              <a:ea typeface="Verdana" panose="020B0604030504040204" pitchFamily="34" charset="0"/>
            </a:rPr>
            <a:t>Handicap Index</a:t>
          </a:r>
        </a:p>
      </dgm:t>
    </dgm:pt>
    <dgm:pt modelId="{9D1BAE0A-53E9-4DC3-B808-7FDBBB01DFC7}" type="parTrans" cxnId="{9796E3C3-494B-496E-8B34-B3A69C9759DC}">
      <dgm:prSet/>
      <dgm:spPr/>
      <dgm:t>
        <a:bodyPr/>
        <a:lstStyle/>
        <a:p>
          <a:endParaRPr lang="en-GB"/>
        </a:p>
      </dgm:t>
    </dgm:pt>
    <dgm:pt modelId="{4E0E6F67-A23A-47B7-8529-9BF908C7DDC2}" type="sibTrans" cxnId="{9796E3C3-494B-496E-8B34-B3A69C9759DC}">
      <dgm:prSet/>
      <dgm:spPr/>
      <dgm:t>
        <a:bodyPr/>
        <a:lstStyle/>
        <a:p>
          <a:endParaRPr lang="en-GB"/>
        </a:p>
      </dgm:t>
    </dgm:pt>
    <dgm:pt modelId="{D0DA2F09-5C07-4796-A115-D1740524963E}">
      <dgm:prSet phldrT="[Text]" custT="1"/>
      <dgm:spPr>
        <a:solidFill>
          <a:schemeClr val="accent4"/>
        </a:solidFill>
        <a:ln>
          <a:solidFill>
            <a:schemeClr val="bg1"/>
          </a:solidFill>
        </a:ln>
      </dgm:spPr>
      <dgm:t>
        <a:bodyPr/>
        <a:lstStyle/>
        <a:p>
          <a:r>
            <a:rPr lang="en-GB" sz="1400" dirty="0">
              <a:latin typeface="Verdana" panose="020B0604030504040204" pitchFamily="34" charset="0"/>
              <a:ea typeface="Verdana" panose="020B0604030504040204" pitchFamily="34" charset="0"/>
            </a:rPr>
            <a:t>Work out the Course Handicap</a:t>
          </a:r>
        </a:p>
      </dgm:t>
    </dgm:pt>
    <dgm:pt modelId="{1D083CED-40B4-49BE-9C21-CDDAF270556B}" type="parTrans" cxnId="{BBE7277F-B117-4D3F-9B55-2C0B62E053D2}">
      <dgm:prSet/>
      <dgm:spPr/>
      <dgm:t>
        <a:bodyPr/>
        <a:lstStyle/>
        <a:p>
          <a:endParaRPr lang="en-GB"/>
        </a:p>
      </dgm:t>
    </dgm:pt>
    <dgm:pt modelId="{BD463263-2125-4527-8DE0-142955C8138A}" type="sibTrans" cxnId="{BBE7277F-B117-4D3F-9B55-2C0B62E053D2}">
      <dgm:prSet/>
      <dgm:spPr/>
      <dgm:t>
        <a:bodyPr/>
        <a:lstStyle/>
        <a:p>
          <a:endParaRPr lang="en-GB"/>
        </a:p>
      </dgm:t>
    </dgm:pt>
    <dgm:pt modelId="{F8BAC983-1FEF-4FBF-A363-82A68F040C7D}">
      <dgm:prSet phldrT="[Text]" custT="1"/>
      <dgm:spPr>
        <a:solidFill>
          <a:srgbClr val="FFC000"/>
        </a:solidFill>
      </dgm:spPr>
      <dgm:t>
        <a:bodyPr/>
        <a:lstStyle/>
        <a:p>
          <a:r>
            <a:rPr lang="en-GB" sz="1400" dirty="0">
              <a:latin typeface="Verdana" panose="020B0604030504040204" pitchFamily="34" charset="0"/>
              <a:ea typeface="Verdana" panose="020B0604030504040204" pitchFamily="34" charset="0"/>
            </a:rPr>
            <a:t>Adjust for the format/ competition</a:t>
          </a:r>
        </a:p>
      </dgm:t>
    </dgm:pt>
    <dgm:pt modelId="{C36273F4-FB89-4628-9CC8-7BE9714311F1}" type="parTrans" cxnId="{9D55277A-DBC5-4B55-9115-0E6A37212192}">
      <dgm:prSet/>
      <dgm:spPr/>
      <dgm:t>
        <a:bodyPr/>
        <a:lstStyle/>
        <a:p>
          <a:endParaRPr lang="en-GB"/>
        </a:p>
      </dgm:t>
    </dgm:pt>
    <dgm:pt modelId="{5FDA8CA4-5FDB-42E8-8404-9DBC0C69A4B4}" type="sibTrans" cxnId="{9D55277A-DBC5-4B55-9115-0E6A37212192}">
      <dgm:prSet/>
      <dgm:spPr/>
      <dgm:t>
        <a:bodyPr/>
        <a:lstStyle/>
        <a:p>
          <a:endParaRPr lang="en-GB"/>
        </a:p>
      </dgm:t>
    </dgm:pt>
    <dgm:pt modelId="{376DF4E2-E152-4440-ADA7-DC8CA7B8FF7C}">
      <dgm:prSet phldrT="[Text]" custT="1"/>
      <dgm:spPr>
        <a:solidFill>
          <a:srgbClr val="7030A0"/>
        </a:solidFill>
      </dgm:spPr>
      <dgm:t>
        <a:bodyPr/>
        <a:lstStyle/>
        <a:p>
          <a:r>
            <a:rPr lang="en-GB" sz="1600" dirty="0">
              <a:latin typeface="Verdana" panose="020B0604030504040204" pitchFamily="34" charset="0"/>
              <a:ea typeface="Verdana" panose="020B0604030504040204" pitchFamily="34" charset="0"/>
            </a:rPr>
            <a:t>Play golf</a:t>
          </a:r>
        </a:p>
      </dgm:t>
    </dgm:pt>
    <dgm:pt modelId="{C4DCBF8E-5082-4466-9B4D-E3202956A443}" type="parTrans" cxnId="{57784D9F-BB01-402C-82ED-17FC0BEAA105}">
      <dgm:prSet/>
      <dgm:spPr/>
      <dgm:t>
        <a:bodyPr/>
        <a:lstStyle/>
        <a:p>
          <a:endParaRPr lang="en-GB"/>
        </a:p>
      </dgm:t>
    </dgm:pt>
    <dgm:pt modelId="{651AAA39-4965-486C-B4E3-BA1F9E83FA8C}" type="sibTrans" cxnId="{57784D9F-BB01-402C-82ED-17FC0BEAA105}">
      <dgm:prSet/>
      <dgm:spPr/>
      <dgm:t>
        <a:bodyPr/>
        <a:lstStyle/>
        <a:p>
          <a:endParaRPr lang="en-GB"/>
        </a:p>
      </dgm:t>
    </dgm:pt>
    <dgm:pt modelId="{CB4D34CA-4BEE-4076-BCDF-2F23921C2583}">
      <dgm:prSet phldrT="[Text]" custT="1"/>
      <dgm:spPr>
        <a:solidFill>
          <a:schemeClr val="accent2"/>
        </a:solidFill>
        <a:ln>
          <a:solidFill>
            <a:schemeClr val="accent2"/>
          </a:solidFill>
        </a:ln>
      </dgm:spPr>
      <dgm:t>
        <a:bodyPr/>
        <a:lstStyle/>
        <a:p>
          <a:r>
            <a:rPr lang="en-GB" sz="1600" dirty="0">
              <a:latin typeface="Verdana" panose="020B0604030504040204" pitchFamily="34" charset="0"/>
              <a:ea typeface="Verdana" panose="020B0604030504040204" pitchFamily="34" charset="0"/>
            </a:rPr>
            <a:t>Return score</a:t>
          </a:r>
        </a:p>
      </dgm:t>
    </dgm:pt>
    <dgm:pt modelId="{D7AA2539-9D48-4429-9A63-E6DDCA632F0D}" type="parTrans" cxnId="{E4647B10-A592-41C3-93F3-7215BAFB990A}">
      <dgm:prSet/>
      <dgm:spPr/>
      <dgm:t>
        <a:bodyPr/>
        <a:lstStyle/>
        <a:p>
          <a:endParaRPr lang="en-GB"/>
        </a:p>
      </dgm:t>
    </dgm:pt>
    <dgm:pt modelId="{F8F9EBE5-B8EF-434A-A7E8-F60E7DA69C44}" type="sibTrans" cxnId="{E4647B10-A592-41C3-93F3-7215BAFB990A}">
      <dgm:prSet/>
      <dgm:spPr/>
      <dgm:t>
        <a:bodyPr/>
        <a:lstStyle/>
        <a:p>
          <a:endParaRPr lang="en-GB"/>
        </a:p>
      </dgm:t>
    </dgm:pt>
    <dgm:pt modelId="{C088F2F0-4A95-420A-A2B0-C19A6AB50D67}">
      <dgm:prSet phldrT="[Text]" custT="1"/>
      <dgm:spPr>
        <a:solidFill>
          <a:srgbClr val="92D050"/>
        </a:solidFill>
        <a:ln>
          <a:solidFill>
            <a:schemeClr val="bg1"/>
          </a:solidFill>
        </a:ln>
      </dgm:spPr>
      <dgm:t>
        <a:bodyPr/>
        <a:lstStyle/>
        <a:p>
          <a:r>
            <a:rPr lang="en-GB" sz="1200" dirty="0">
              <a:latin typeface="Verdana" panose="020B0604030504040204" pitchFamily="34" charset="0"/>
              <a:ea typeface="Verdana" panose="020B0604030504040204" pitchFamily="34" charset="0"/>
            </a:rPr>
            <a:t>Know it/Look it up</a:t>
          </a:r>
        </a:p>
      </dgm:t>
    </dgm:pt>
    <dgm:pt modelId="{5FA873A4-8885-43C9-8A03-C20726734399}" type="parTrans" cxnId="{1468FE42-DFD8-4153-BBF4-DBA44766729A}">
      <dgm:prSet/>
      <dgm:spPr/>
      <dgm:t>
        <a:bodyPr/>
        <a:lstStyle/>
        <a:p>
          <a:endParaRPr lang="en-GB"/>
        </a:p>
      </dgm:t>
    </dgm:pt>
    <dgm:pt modelId="{927144F4-2C47-4605-A68A-897A6AA62505}" type="sibTrans" cxnId="{1468FE42-DFD8-4153-BBF4-DBA44766729A}">
      <dgm:prSet/>
      <dgm:spPr/>
      <dgm:t>
        <a:bodyPr/>
        <a:lstStyle/>
        <a:p>
          <a:endParaRPr lang="en-GB"/>
        </a:p>
      </dgm:t>
    </dgm:pt>
    <dgm:pt modelId="{48E9CAE6-BD7D-44D0-A178-6313F1976C62}">
      <dgm:prSet phldrT="[Text]" custT="1"/>
      <dgm:spPr>
        <a:solidFill>
          <a:srgbClr val="92D050"/>
        </a:solidFill>
        <a:ln>
          <a:solidFill>
            <a:schemeClr val="bg1"/>
          </a:solidFill>
        </a:ln>
      </dgm:spPr>
      <dgm:t>
        <a:bodyPr/>
        <a:lstStyle/>
        <a:p>
          <a:r>
            <a:rPr lang="en-GB" sz="1200" dirty="0">
              <a:latin typeface="Verdana" panose="020B0604030504040204" pitchFamily="34" charset="0"/>
              <a:ea typeface="Verdana" panose="020B0604030504040204" pitchFamily="34" charset="0"/>
            </a:rPr>
            <a:t>App .</a:t>
          </a:r>
        </a:p>
      </dgm:t>
    </dgm:pt>
    <dgm:pt modelId="{3E86A96B-332B-4C9C-A7FD-BB3E2278E91A}" type="parTrans" cxnId="{5AA09D6E-3798-40F3-9E2B-0E9F8A8E2446}">
      <dgm:prSet/>
      <dgm:spPr/>
      <dgm:t>
        <a:bodyPr/>
        <a:lstStyle/>
        <a:p>
          <a:endParaRPr lang="en-GB"/>
        </a:p>
      </dgm:t>
    </dgm:pt>
    <dgm:pt modelId="{72018381-0DA2-4D6D-966D-DF71AF2D6A05}" type="sibTrans" cxnId="{5AA09D6E-3798-40F3-9E2B-0E9F8A8E2446}">
      <dgm:prSet/>
      <dgm:spPr/>
      <dgm:t>
        <a:bodyPr/>
        <a:lstStyle/>
        <a:p>
          <a:endParaRPr lang="en-GB"/>
        </a:p>
      </dgm:t>
    </dgm:pt>
    <dgm:pt modelId="{B7C9CDDD-26D3-4A67-8EF9-8161DA6EB000}">
      <dgm:prSet phldrT="[Text]" custT="1"/>
      <dgm:spPr>
        <a:solidFill>
          <a:srgbClr val="92D050"/>
        </a:solidFill>
        <a:ln>
          <a:solidFill>
            <a:schemeClr val="bg1"/>
          </a:solidFill>
        </a:ln>
      </dgm:spPr>
      <dgm:t>
        <a:bodyPr/>
        <a:lstStyle/>
        <a:p>
          <a:r>
            <a:rPr lang="en-GB" sz="1200" dirty="0">
              <a:latin typeface="Verdana" panose="020B0604030504040204" pitchFamily="34" charset="0"/>
              <a:ea typeface="Verdana" panose="020B0604030504040204" pitchFamily="34" charset="0"/>
            </a:rPr>
            <a:t>Online.</a:t>
          </a:r>
        </a:p>
      </dgm:t>
    </dgm:pt>
    <dgm:pt modelId="{F8279E28-870E-49EF-912F-99DB37017E76}" type="parTrans" cxnId="{028228C5-A591-4951-9723-7CE5B3F5F928}">
      <dgm:prSet/>
      <dgm:spPr/>
      <dgm:t>
        <a:bodyPr/>
        <a:lstStyle/>
        <a:p>
          <a:endParaRPr lang="en-GB"/>
        </a:p>
      </dgm:t>
    </dgm:pt>
    <dgm:pt modelId="{49C70C90-6724-4D2D-BC50-E0811729C2E1}" type="sibTrans" cxnId="{028228C5-A591-4951-9723-7CE5B3F5F928}">
      <dgm:prSet/>
      <dgm:spPr/>
      <dgm:t>
        <a:bodyPr/>
        <a:lstStyle/>
        <a:p>
          <a:endParaRPr lang="en-GB"/>
        </a:p>
      </dgm:t>
    </dgm:pt>
    <dgm:pt modelId="{4DCBC5FE-2CE1-489D-8561-10DF67D1844E}">
      <dgm:prSet phldrT="[Text]" custT="1"/>
      <dgm:spPr>
        <a:solidFill>
          <a:srgbClr val="92D050"/>
        </a:solidFill>
        <a:ln>
          <a:solidFill>
            <a:schemeClr val="bg1"/>
          </a:solidFill>
        </a:ln>
      </dgm:spPr>
      <dgm:t>
        <a:bodyPr/>
        <a:lstStyle/>
        <a:p>
          <a:r>
            <a:rPr lang="en-GB" sz="1200" dirty="0">
              <a:latin typeface="Verdana" panose="020B0604030504040204" pitchFamily="34" charset="0"/>
              <a:ea typeface="Verdana" panose="020B0604030504040204" pitchFamily="34" charset="0"/>
            </a:rPr>
            <a:t>Club.</a:t>
          </a:r>
        </a:p>
      </dgm:t>
    </dgm:pt>
    <dgm:pt modelId="{1C509B7D-1621-4DC9-970E-58DC8564DD61}" type="parTrans" cxnId="{139BB628-347D-422A-833D-7EAB0A996F80}">
      <dgm:prSet/>
      <dgm:spPr/>
      <dgm:t>
        <a:bodyPr/>
        <a:lstStyle/>
        <a:p>
          <a:endParaRPr lang="en-GB"/>
        </a:p>
      </dgm:t>
    </dgm:pt>
    <dgm:pt modelId="{8333B824-BE52-49FB-8A27-C8D774A4A015}" type="sibTrans" cxnId="{139BB628-347D-422A-833D-7EAB0A996F80}">
      <dgm:prSet/>
      <dgm:spPr/>
      <dgm:t>
        <a:bodyPr/>
        <a:lstStyle/>
        <a:p>
          <a:endParaRPr lang="en-GB"/>
        </a:p>
      </dgm:t>
    </dgm:pt>
    <dgm:pt modelId="{551BD34F-8A7A-4509-AB61-463999EE4B4B}">
      <dgm:prSet phldrT="[Text]" custT="1"/>
      <dgm:spPr>
        <a:solidFill>
          <a:schemeClr val="accent4"/>
        </a:solidFill>
        <a:ln>
          <a:solidFill>
            <a:schemeClr val="bg1"/>
          </a:solidFill>
        </a:ln>
      </dgm:spPr>
      <dgm:t>
        <a:bodyPr/>
        <a:lstStyle/>
        <a:p>
          <a:r>
            <a:rPr lang="en-GB" sz="1200" dirty="0">
              <a:latin typeface="Verdana" panose="020B0604030504040204" pitchFamily="34" charset="0"/>
              <a:ea typeface="Verdana" panose="020B0604030504040204" pitchFamily="34" charset="0"/>
            </a:rPr>
            <a:t>Use the look up chart, or a course handicap calculator.</a:t>
          </a:r>
        </a:p>
      </dgm:t>
    </dgm:pt>
    <dgm:pt modelId="{77B1FFB4-39C6-4D94-B94F-C73A7C0928B1}" type="parTrans" cxnId="{835CE01B-914F-460A-891B-3EFF2330EB03}">
      <dgm:prSet/>
      <dgm:spPr/>
      <dgm:t>
        <a:bodyPr/>
        <a:lstStyle/>
        <a:p>
          <a:endParaRPr lang="en-GB"/>
        </a:p>
      </dgm:t>
    </dgm:pt>
    <dgm:pt modelId="{6DF8D91D-7AB3-4719-88F4-2A76281779E3}" type="sibTrans" cxnId="{835CE01B-914F-460A-891B-3EFF2330EB03}">
      <dgm:prSet/>
      <dgm:spPr/>
      <dgm:t>
        <a:bodyPr/>
        <a:lstStyle/>
        <a:p>
          <a:endParaRPr lang="en-GB"/>
        </a:p>
      </dgm:t>
    </dgm:pt>
    <dgm:pt modelId="{8413B16B-090E-46BE-A547-62F18E6E59F3}">
      <dgm:prSet phldrT="[Text]" custT="1"/>
      <dgm:spPr>
        <a:solidFill>
          <a:srgbClr val="FFC000"/>
        </a:solidFill>
      </dgm:spPr>
      <dgm:t>
        <a:bodyPr/>
        <a:lstStyle/>
        <a:p>
          <a:r>
            <a:rPr lang="en-GB" sz="1200" dirty="0">
              <a:latin typeface="Verdana" panose="020B0604030504040204" pitchFamily="34" charset="0"/>
              <a:ea typeface="Verdana" panose="020B0604030504040204" pitchFamily="34" charset="0"/>
            </a:rPr>
            <a:t>Check the allowance and apply it if needed.</a:t>
          </a:r>
        </a:p>
      </dgm:t>
    </dgm:pt>
    <dgm:pt modelId="{0059BE97-2E82-4833-9018-61CE28D6D14E}" type="parTrans" cxnId="{91929017-8E6F-4B93-97D1-D8AECE39E873}">
      <dgm:prSet/>
      <dgm:spPr/>
      <dgm:t>
        <a:bodyPr/>
        <a:lstStyle/>
        <a:p>
          <a:endParaRPr lang="en-GB"/>
        </a:p>
      </dgm:t>
    </dgm:pt>
    <dgm:pt modelId="{C0945CC8-3DBA-4EB1-8A2D-4D20360A8023}" type="sibTrans" cxnId="{91929017-8E6F-4B93-97D1-D8AECE39E873}">
      <dgm:prSet/>
      <dgm:spPr/>
      <dgm:t>
        <a:bodyPr/>
        <a:lstStyle/>
        <a:p>
          <a:endParaRPr lang="en-GB"/>
        </a:p>
      </dgm:t>
    </dgm:pt>
    <dgm:pt modelId="{D26D4B2E-E8CB-439A-9092-5BF512DCB031}">
      <dgm:prSet phldrT="[Text]" custT="1"/>
      <dgm:spPr>
        <a:solidFill>
          <a:srgbClr val="7030A0"/>
        </a:solidFill>
      </dgm:spPr>
      <dgm:t>
        <a:bodyPr/>
        <a:lstStyle/>
        <a:p>
          <a:r>
            <a:rPr lang="en-GB" sz="1200" dirty="0">
              <a:latin typeface="Verdana" panose="020B0604030504040204" pitchFamily="34" charset="0"/>
              <a:ea typeface="Verdana" panose="020B0604030504040204" pitchFamily="34" charset="0"/>
            </a:rPr>
            <a:t>Grip it and rip it.</a:t>
          </a:r>
        </a:p>
      </dgm:t>
    </dgm:pt>
    <dgm:pt modelId="{D53322BC-BC73-4FCE-8655-D1D422F07CD1}" type="parTrans" cxnId="{0F5F80C9-F17C-4C40-AF59-1B94016EF2DC}">
      <dgm:prSet/>
      <dgm:spPr/>
      <dgm:t>
        <a:bodyPr/>
        <a:lstStyle/>
        <a:p>
          <a:endParaRPr lang="en-GB"/>
        </a:p>
      </dgm:t>
    </dgm:pt>
    <dgm:pt modelId="{69090A69-B8B0-41DD-A138-C1BB53B9772A}" type="sibTrans" cxnId="{0F5F80C9-F17C-4C40-AF59-1B94016EF2DC}">
      <dgm:prSet/>
      <dgm:spPr/>
      <dgm:t>
        <a:bodyPr/>
        <a:lstStyle/>
        <a:p>
          <a:endParaRPr lang="en-GB"/>
        </a:p>
      </dgm:t>
    </dgm:pt>
    <dgm:pt modelId="{8500FA96-28A2-4BD1-A841-B67DE730C15C}">
      <dgm:prSet phldrT="[Text]" custT="1"/>
      <dgm:spPr>
        <a:solidFill>
          <a:schemeClr val="accent2"/>
        </a:solidFill>
        <a:ln>
          <a:solidFill>
            <a:schemeClr val="accent2"/>
          </a:solidFill>
        </a:ln>
      </dgm:spPr>
      <dgm:t>
        <a:bodyPr/>
        <a:lstStyle/>
        <a:p>
          <a:r>
            <a:rPr lang="en-GB" sz="1200" dirty="0">
              <a:latin typeface="Verdana" panose="020B0604030504040204" pitchFamily="34" charset="0"/>
              <a:ea typeface="Verdana" panose="020B0604030504040204" pitchFamily="34" charset="0"/>
            </a:rPr>
            <a:t>Input the score as soon as possible into the computer.</a:t>
          </a:r>
        </a:p>
      </dgm:t>
    </dgm:pt>
    <dgm:pt modelId="{E098A20D-D50C-4BE4-9492-B96C68C3A35A}" type="parTrans" cxnId="{F5BBF815-91A4-4B07-853B-1C083B12408E}">
      <dgm:prSet/>
      <dgm:spPr/>
      <dgm:t>
        <a:bodyPr/>
        <a:lstStyle/>
        <a:p>
          <a:endParaRPr lang="en-GB"/>
        </a:p>
      </dgm:t>
    </dgm:pt>
    <dgm:pt modelId="{006FAFB3-76BC-43A3-B0BF-E2DAE5BFAB14}" type="sibTrans" cxnId="{F5BBF815-91A4-4B07-853B-1C083B12408E}">
      <dgm:prSet/>
      <dgm:spPr/>
      <dgm:t>
        <a:bodyPr/>
        <a:lstStyle/>
        <a:p>
          <a:endParaRPr lang="en-GB"/>
        </a:p>
      </dgm:t>
    </dgm:pt>
    <dgm:pt modelId="{F6DCBD83-81A6-4825-8FDA-9BB38320D607}" type="pres">
      <dgm:prSet presAssocID="{4473747F-D41C-4BD1-9628-3DAEBD1B0536}" presName="CompostProcess" presStyleCnt="0">
        <dgm:presLayoutVars>
          <dgm:dir/>
          <dgm:resizeHandles val="exact"/>
        </dgm:presLayoutVars>
      </dgm:prSet>
      <dgm:spPr/>
    </dgm:pt>
    <dgm:pt modelId="{A5868AF0-57BA-4930-9CA6-5C9A98B103E3}" type="pres">
      <dgm:prSet presAssocID="{4473747F-D41C-4BD1-9628-3DAEBD1B0536}" presName="arrow" presStyleLbl="bgShp" presStyleIdx="0" presStyleCnt="1"/>
      <dgm:spPr>
        <a:solidFill>
          <a:schemeClr val="bg1">
            <a:lumMod val="85000"/>
          </a:schemeClr>
        </a:solidFill>
      </dgm:spPr>
    </dgm:pt>
    <dgm:pt modelId="{459DFCE4-3012-4EB3-B688-8D15D18D3149}" type="pres">
      <dgm:prSet presAssocID="{4473747F-D41C-4BD1-9628-3DAEBD1B0536}" presName="linearProcess" presStyleCnt="0"/>
      <dgm:spPr/>
    </dgm:pt>
    <dgm:pt modelId="{28E4D39D-47C2-416E-874F-D6A4247969DF}" type="pres">
      <dgm:prSet presAssocID="{984D51DF-0A62-45A3-96C5-75CDD6A0D7B8}" presName="textNode" presStyleLbl="node1" presStyleIdx="0" presStyleCnt="5" custLinFactNeighborX="-2706" custLinFactNeighborY="688">
        <dgm:presLayoutVars>
          <dgm:bulletEnabled val="1"/>
        </dgm:presLayoutVars>
      </dgm:prSet>
      <dgm:spPr/>
    </dgm:pt>
    <dgm:pt modelId="{C20D6523-CFFB-4501-957D-C35B92AC9392}" type="pres">
      <dgm:prSet presAssocID="{4E0E6F67-A23A-47B7-8529-9BF908C7DDC2}" presName="sibTrans" presStyleCnt="0"/>
      <dgm:spPr/>
    </dgm:pt>
    <dgm:pt modelId="{B6BEF8D6-48D7-4405-B911-89D0EEC4AF64}" type="pres">
      <dgm:prSet presAssocID="{D0DA2F09-5C07-4796-A115-D1740524963E}" presName="textNode" presStyleLbl="node1" presStyleIdx="1" presStyleCnt="5">
        <dgm:presLayoutVars>
          <dgm:bulletEnabled val="1"/>
        </dgm:presLayoutVars>
      </dgm:prSet>
      <dgm:spPr/>
    </dgm:pt>
    <dgm:pt modelId="{53197749-C66A-4EFB-9FE1-565BFB7C942C}" type="pres">
      <dgm:prSet presAssocID="{BD463263-2125-4527-8DE0-142955C8138A}" presName="sibTrans" presStyleCnt="0"/>
      <dgm:spPr/>
    </dgm:pt>
    <dgm:pt modelId="{8CEA3F8C-E2FD-4355-A3D4-553B341BA268}" type="pres">
      <dgm:prSet presAssocID="{F8BAC983-1FEF-4FBF-A363-82A68F040C7D}" presName="textNode" presStyleLbl="node1" presStyleIdx="2" presStyleCnt="5">
        <dgm:presLayoutVars>
          <dgm:bulletEnabled val="1"/>
        </dgm:presLayoutVars>
      </dgm:prSet>
      <dgm:spPr/>
    </dgm:pt>
    <dgm:pt modelId="{9689B706-EB0C-426A-A575-03A2B1A03192}" type="pres">
      <dgm:prSet presAssocID="{5FDA8CA4-5FDB-42E8-8404-9DBC0C69A4B4}" presName="sibTrans" presStyleCnt="0"/>
      <dgm:spPr/>
    </dgm:pt>
    <dgm:pt modelId="{7A0DBA95-37B8-4639-88F3-6B509C0895D5}" type="pres">
      <dgm:prSet presAssocID="{376DF4E2-E152-4440-ADA7-DC8CA7B8FF7C}" presName="textNode" presStyleLbl="node1" presStyleIdx="3" presStyleCnt="5">
        <dgm:presLayoutVars>
          <dgm:bulletEnabled val="1"/>
        </dgm:presLayoutVars>
      </dgm:prSet>
      <dgm:spPr/>
    </dgm:pt>
    <dgm:pt modelId="{FFC1EA63-4B93-4C66-8916-2B22B5046867}" type="pres">
      <dgm:prSet presAssocID="{651AAA39-4965-486C-B4E3-BA1F9E83FA8C}" presName="sibTrans" presStyleCnt="0"/>
      <dgm:spPr/>
    </dgm:pt>
    <dgm:pt modelId="{EB998FA4-5224-4ACB-BC34-30E327E252F8}" type="pres">
      <dgm:prSet presAssocID="{CB4D34CA-4BEE-4076-BCDF-2F23921C2583}" presName="textNode" presStyleLbl="node1" presStyleIdx="4" presStyleCnt="5">
        <dgm:presLayoutVars>
          <dgm:bulletEnabled val="1"/>
        </dgm:presLayoutVars>
      </dgm:prSet>
      <dgm:spPr/>
    </dgm:pt>
  </dgm:ptLst>
  <dgm:cxnLst>
    <dgm:cxn modelId="{FC1E240A-A2BB-4C7C-8490-AAF858367D84}" type="presOf" srcId="{CB4D34CA-4BEE-4076-BCDF-2F23921C2583}" destId="{EB998FA4-5224-4ACB-BC34-30E327E252F8}" srcOrd="0" destOrd="0" presId="urn:microsoft.com/office/officeart/2005/8/layout/hProcess9"/>
    <dgm:cxn modelId="{E4647B10-A592-41C3-93F3-7215BAFB990A}" srcId="{4473747F-D41C-4BD1-9628-3DAEBD1B0536}" destId="{CB4D34CA-4BEE-4076-BCDF-2F23921C2583}" srcOrd="4" destOrd="0" parTransId="{D7AA2539-9D48-4429-9A63-E6DDCA632F0D}" sibTransId="{F8F9EBE5-B8EF-434A-A7E8-F60E7DA69C44}"/>
    <dgm:cxn modelId="{F5BBF815-91A4-4B07-853B-1C083B12408E}" srcId="{CB4D34CA-4BEE-4076-BCDF-2F23921C2583}" destId="{8500FA96-28A2-4BD1-A841-B67DE730C15C}" srcOrd="0" destOrd="0" parTransId="{E098A20D-D50C-4BE4-9492-B96C68C3A35A}" sibTransId="{006FAFB3-76BC-43A3-B0BF-E2DAE5BFAB14}"/>
    <dgm:cxn modelId="{91929017-8E6F-4B93-97D1-D8AECE39E873}" srcId="{F8BAC983-1FEF-4FBF-A363-82A68F040C7D}" destId="{8413B16B-090E-46BE-A547-62F18E6E59F3}" srcOrd="0" destOrd="0" parTransId="{0059BE97-2E82-4833-9018-61CE28D6D14E}" sibTransId="{C0945CC8-3DBA-4EB1-8A2D-4D20360A8023}"/>
    <dgm:cxn modelId="{835CE01B-914F-460A-891B-3EFF2330EB03}" srcId="{D0DA2F09-5C07-4796-A115-D1740524963E}" destId="{551BD34F-8A7A-4509-AB61-463999EE4B4B}" srcOrd="0" destOrd="0" parTransId="{77B1FFB4-39C6-4D94-B94F-C73A7C0928B1}" sibTransId="{6DF8D91D-7AB3-4719-88F4-2A76281779E3}"/>
    <dgm:cxn modelId="{139BB628-347D-422A-833D-7EAB0A996F80}" srcId="{C088F2F0-4A95-420A-A2B0-C19A6AB50D67}" destId="{4DCBC5FE-2CE1-489D-8561-10DF67D1844E}" srcOrd="2" destOrd="0" parTransId="{1C509B7D-1621-4DC9-970E-58DC8564DD61}" sibTransId="{8333B824-BE52-49FB-8A27-C8D774A4A015}"/>
    <dgm:cxn modelId="{07F82534-B86C-4C3B-AFD1-63D8770A791D}" type="presOf" srcId="{984D51DF-0A62-45A3-96C5-75CDD6A0D7B8}" destId="{28E4D39D-47C2-416E-874F-D6A4247969DF}" srcOrd="0" destOrd="0" presId="urn:microsoft.com/office/officeart/2005/8/layout/hProcess9"/>
    <dgm:cxn modelId="{1468FE42-DFD8-4153-BBF4-DBA44766729A}" srcId="{984D51DF-0A62-45A3-96C5-75CDD6A0D7B8}" destId="{C088F2F0-4A95-420A-A2B0-C19A6AB50D67}" srcOrd="0" destOrd="0" parTransId="{5FA873A4-8885-43C9-8A03-C20726734399}" sibTransId="{927144F4-2C47-4605-A68A-897A6AA62505}"/>
    <dgm:cxn modelId="{CDCDFF6C-FC05-4449-A42B-5D0BC7712CEE}" type="presOf" srcId="{8413B16B-090E-46BE-A547-62F18E6E59F3}" destId="{8CEA3F8C-E2FD-4355-A3D4-553B341BA268}" srcOrd="0" destOrd="1" presId="urn:microsoft.com/office/officeart/2005/8/layout/hProcess9"/>
    <dgm:cxn modelId="{5AA09D6E-3798-40F3-9E2B-0E9F8A8E2446}" srcId="{C088F2F0-4A95-420A-A2B0-C19A6AB50D67}" destId="{48E9CAE6-BD7D-44D0-A178-6313F1976C62}" srcOrd="0" destOrd="0" parTransId="{3E86A96B-332B-4C9C-A7FD-BB3E2278E91A}" sibTransId="{72018381-0DA2-4D6D-966D-DF71AF2D6A05}"/>
    <dgm:cxn modelId="{6F70E370-D449-485A-987A-EB1DACC9349C}" type="presOf" srcId="{D0DA2F09-5C07-4796-A115-D1740524963E}" destId="{B6BEF8D6-48D7-4405-B911-89D0EEC4AF64}" srcOrd="0" destOrd="0" presId="urn:microsoft.com/office/officeart/2005/8/layout/hProcess9"/>
    <dgm:cxn modelId="{9D55277A-DBC5-4B55-9115-0E6A37212192}" srcId="{4473747F-D41C-4BD1-9628-3DAEBD1B0536}" destId="{F8BAC983-1FEF-4FBF-A363-82A68F040C7D}" srcOrd="2" destOrd="0" parTransId="{C36273F4-FB89-4628-9CC8-7BE9714311F1}" sibTransId="{5FDA8CA4-5FDB-42E8-8404-9DBC0C69A4B4}"/>
    <dgm:cxn modelId="{BBE7277F-B117-4D3F-9B55-2C0B62E053D2}" srcId="{4473747F-D41C-4BD1-9628-3DAEBD1B0536}" destId="{D0DA2F09-5C07-4796-A115-D1740524963E}" srcOrd="1" destOrd="0" parTransId="{1D083CED-40B4-49BE-9C21-CDDAF270556B}" sibTransId="{BD463263-2125-4527-8DE0-142955C8138A}"/>
    <dgm:cxn modelId="{D366E290-42CE-414C-BF0C-5C12A4836AB8}" type="presOf" srcId="{376DF4E2-E152-4440-ADA7-DC8CA7B8FF7C}" destId="{7A0DBA95-37B8-4639-88F3-6B509C0895D5}" srcOrd="0" destOrd="0" presId="urn:microsoft.com/office/officeart/2005/8/layout/hProcess9"/>
    <dgm:cxn modelId="{A5A90592-714E-4E65-B546-0D6914947419}" type="presOf" srcId="{551BD34F-8A7A-4509-AB61-463999EE4B4B}" destId="{B6BEF8D6-48D7-4405-B911-89D0EEC4AF64}" srcOrd="0" destOrd="1" presId="urn:microsoft.com/office/officeart/2005/8/layout/hProcess9"/>
    <dgm:cxn modelId="{B7400295-AF8F-49AF-9291-71F29EFC110C}" type="presOf" srcId="{C088F2F0-4A95-420A-A2B0-C19A6AB50D67}" destId="{28E4D39D-47C2-416E-874F-D6A4247969DF}" srcOrd="0" destOrd="1" presId="urn:microsoft.com/office/officeart/2005/8/layout/hProcess9"/>
    <dgm:cxn modelId="{57784D9F-BB01-402C-82ED-17FC0BEAA105}" srcId="{4473747F-D41C-4BD1-9628-3DAEBD1B0536}" destId="{376DF4E2-E152-4440-ADA7-DC8CA7B8FF7C}" srcOrd="3" destOrd="0" parTransId="{C4DCBF8E-5082-4466-9B4D-E3202956A443}" sibTransId="{651AAA39-4965-486C-B4E3-BA1F9E83FA8C}"/>
    <dgm:cxn modelId="{9796E3C3-494B-496E-8B34-B3A69C9759DC}" srcId="{4473747F-D41C-4BD1-9628-3DAEBD1B0536}" destId="{984D51DF-0A62-45A3-96C5-75CDD6A0D7B8}" srcOrd="0" destOrd="0" parTransId="{9D1BAE0A-53E9-4DC3-B808-7FDBBB01DFC7}" sibTransId="{4E0E6F67-A23A-47B7-8529-9BF908C7DDC2}"/>
    <dgm:cxn modelId="{028228C5-A591-4951-9723-7CE5B3F5F928}" srcId="{C088F2F0-4A95-420A-A2B0-C19A6AB50D67}" destId="{B7C9CDDD-26D3-4A67-8EF9-8161DA6EB000}" srcOrd="1" destOrd="0" parTransId="{F8279E28-870E-49EF-912F-99DB37017E76}" sibTransId="{49C70C90-6724-4D2D-BC50-E0811729C2E1}"/>
    <dgm:cxn modelId="{B59616C9-9C07-4881-A4F2-43AEA6F1B9B9}" type="presOf" srcId="{F8BAC983-1FEF-4FBF-A363-82A68F040C7D}" destId="{8CEA3F8C-E2FD-4355-A3D4-553B341BA268}" srcOrd="0" destOrd="0" presId="urn:microsoft.com/office/officeart/2005/8/layout/hProcess9"/>
    <dgm:cxn modelId="{0F5F80C9-F17C-4C40-AF59-1B94016EF2DC}" srcId="{376DF4E2-E152-4440-ADA7-DC8CA7B8FF7C}" destId="{D26D4B2E-E8CB-439A-9092-5BF512DCB031}" srcOrd="0" destOrd="0" parTransId="{D53322BC-BC73-4FCE-8655-D1D422F07CD1}" sibTransId="{69090A69-B8B0-41DD-A138-C1BB53B9772A}"/>
    <dgm:cxn modelId="{B25FC9D5-7A13-4CFD-9597-DD7C8A7D35A2}" type="presOf" srcId="{8500FA96-28A2-4BD1-A841-B67DE730C15C}" destId="{EB998FA4-5224-4ACB-BC34-30E327E252F8}" srcOrd="0" destOrd="1" presId="urn:microsoft.com/office/officeart/2005/8/layout/hProcess9"/>
    <dgm:cxn modelId="{3DF670E4-B45F-43A8-9138-AAF1B9293801}" type="presOf" srcId="{D26D4B2E-E8CB-439A-9092-5BF512DCB031}" destId="{7A0DBA95-37B8-4639-88F3-6B509C0895D5}" srcOrd="0" destOrd="1" presId="urn:microsoft.com/office/officeart/2005/8/layout/hProcess9"/>
    <dgm:cxn modelId="{AD15E9E7-D5C4-4E6A-B71E-0AD2C6F4510B}" type="presOf" srcId="{4DCBC5FE-2CE1-489D-8561-10DF67D1844E}" destId="{28E4D39D-47C2-416E-874F-D6A4247969DF}" srcOrd="0" destOrd="4" presId="urn:microsoft.com/office/officeart/2005/8/layout/hProcess9"/>
    <dgm:cxn modelId="{A22581EC-8438-4A39-8040-7ED3BD2FB8A8}" type="presOf" srcId="{B7C9CDDD-26D3-4A67-8EF9-8161DA6EB000}" destId="{28E4D39D-47C2-416E-874F-D6A4247969DF}" srcOrd="0" destOrd="3" presId="urn:microsoft.com/office/officeart/2005/8/layout/hProcess9"/>
    <dgm:cxn modelId="{3602D7F4-D1ED-43B9-B80C-CBAF721B5824}" type="presOf" srcId="{48E9CAE6-BD7D-44D0-A178-6313F1976C62}" destId="{28E4D39D-47C2-416E-874F-D6A4247969DF}" srcOrd="0" destOrd="2" presId="urn:microsoft.com/office/officeart/2005/8/layout/hProcess9"/>
    <dgm:cxn modelId="{9DA3DAF6-EC1D-4A7F-B96E-B93F864CCF77}" type="presOf" srcId="{4473747F-D41C-4BD1-9628-3DAEBD1B0536}" destId="{F6DCBD83-81A6-4825-8FDA-9BB38320D607}" srcOrd="0" destOrd="0" presId="urn:microsoft.com/office/officeart/2005/8/layout/hProcess9"/>
    <dgm:cxn modelId="{2B036D0D-B1AE-4F16-A57D-9F37E29564DF}" type="presParOf" srcId="{F6DCBD83-81A6-4825-8FDA-9BB38320D607}" destId="{A5868AF0-57BA-4930-9CA6-5C9A98B103E3}" srcOrd="0" destOrd="0" presId="urn:microsoft.com/office/officeart/2005/8/layout/hProcess9"/>
    <dgm:cxn modelId="{E085AF34-3682-4E62-8D8E-BC71EC17A4DE}" type="presParOf" srcId="{F6DCBD83-81A6-4825-8FDA-9BB38320D607}" destId="{459DFCE4-3012-4EB3-B688-8D15D18D3149}" srcOrd="1" destOrd="0" presId="urn:microsoft.com/office/officeart/2005/8/layout/hProcess9"/>
    <dgm:cxn modelId="{58FB041A-B641-4D5E-8888-BAF414F30B05}" type="presParOf" srcId="{459DFCE4-3012-4EB3-B688-8D15D18D3149}" destId="{28E4D39D-47C2-416E-874F-D6A4247969DF}" srcOrd="0" destOrd="0" presId="urn:microsoft.com/office/officeart/2005/8/layout/hProcess9"/>
    <dgm:cxn modelId="{B026DB5A-7B02-4A0F-94D4-0C2B0AA1DB9C}" type="presParOf" srcId="{459DFCE4-3012-4EB3-B688-8D15D18D3149}" destId="{C20D6523-CFFB-4501-957D-C35B92AC9392}" srcOrd="1" destOrd="0" presId="urn:microsoft.com/office/officeart/2005/8/layout/hProcess9"/>
    <dgm:cxn modelId="{A0227AEE-1A08-458B-A8E2-986AC8418DE1}" type="presParOf" srcId="{459DFCE4-3012-4EB3-B688-8D15D18D3149}" destId="{B6BEF8D6-48D7-4405-B911-89D0EEC4AF64}" srcOrd="2" destOrd="0" presId="urn:microsoft.com/office/officeart/2005/8/layout/hProcess9"/>
    <dgm:cxn modelId="{D50115DC-D7DD-4099-A5EF-5B498E1A36F2}" type="presParOf" srcId="{459DFCE4-3012-4EB3-B688-8D15D18D3149}" destId="{53197749-C66A-4EFB-9FE1-565BFB7C942C}" srcOrd="3" destOrd="0" presId="urn:microsoft.com/office/officeart/2005/8/layout/hProcess9"/>
    <dgm:cxn modelId="{A80DD797-B985-4FE7-A914-071885607551}" type="presParOf" srcId="{459DFCE4-3012-4EB3-B688-8D15D18D3149}" destId="{8CEA3F8C-E2FD-4355-A3D4-553B341BA268}" srcOrd="4" destOrd="0" presId="urn:microsoft.com/office/officeart/2005/8/layout/hProcess9"/>
    <dgm:cxn modelId="{5FBD4A75-AA1E-4B7F-B1E0-F7434B92C150}" type="presParOf" srcId="{459DFCE4-3012-4EB3-B688-8D15D18D3149}" destId="{9689B706-EB0C-426A-A575-03A2B1A03192}" srcOrd="5" destOrd="0" presId="urn:microsoft.com/office/officeart/2005/8/layout/hProcess9"/>
    <dgm:cxn modelId="{7698B194-7A69-4D58-A548-2CA6B2C58FC0}" type="presParOf" srcId="{459DFCE4-3012-4EB3-B688-8D15D18D3149}" destId="{7A0DBA95-37B8-4639-88F3-6B509C0895D5}" srcOrd="6" destOrd="0" presId="urn:microsoft.com/office/officeart/2005/8/layout/hProcess9"/>
    <dgm:cxn modelId="{8AE5D991-F4B7-480A-97CF-427A0B1B24AC}" type="presParOf" srcId="{459DFCE4-3012-4EB3-B688-8D15D18D3149}" destId="{FFC1EA63-4B93-4C66-8916-2B22B5046867}" srcOrd="7" destOrd="0" presId="urn:microsoft.com/office/officeart/2005/8/layout/hProcess9"/>
    <dgm:cxn modelId="{BA0D4659-0AEE-415F-B63E-DA5AE66CB9CD}" type="presParOf" srcId="{459DFCE4-3012-4EB3-B688-8D15D18D3149}" destId="{EB998FA4-5224-4ACB-BC34-30E327E252F8}"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03548F-AF6E-4A21-8A10-090E76DA8132}" type="doc">
      <dgm:prSet loTypeId="urn:microsoft.com/office/officeart/2005/8/layout/hList1" loCatId="list" qsTypeId="urn:microsoft.com/office/officeart/2005/8/quickstyle/simple1" qsCatId="simple" csTypeId="urn:microsoft.com/office/officeart/2005/8/colors/accent1_2" csCatId="accent1" phldr="1"/>
      <dgm:spPr/>
    </dgm:pt>
    <dgm:pt modelId="{6B95635E-C289-434B-98CA-13B2E61CBC6A}">
      <dgm:prSet phldrT="[Text]"/>
      <dgm:spPr/>
      <dgm:t>
        <a:bodyPr/>
        <a:lstStyle/>
        <a:p>
          <a:r>
            <a:rPr lang="en-GB" dirty="0"/>
            <a:t>Home Club.</a:t>
          </a:r>
        </a:p>
      </dgm:t>
    </dgm:pt>
    <dgm:pt modelId="{E76BDE13-049F-4B4F-B38E-C74B8B57102E}" type="parTrans" cxnId="{C76DDBA8-2EDB-4EC0-83DE-44F11BC33765}">
      <dgm:prSet/>
      <dgm:spPr/>
      <dgm:t>
        <a:bodyPr/>
        <a:lstStyle/>
        <a:p>
          <a:endParaRPr lang="en-GB"/>
        </a:p>
      </dgm:t>
    </dgm:pt>
    <dgm:pt modelId="{9ED8DE34-FEC6-44B1-8F77-7503DD22F0C6}" type="sibTrans" cxnId="{C76DDBA8-2EDB-4EC0-83DE-44F11BC33765}">
      <dgm:prSet/>
      <dgm:spPr/>
      <dgm:t>
        <a:bodyPr/>
        <a:lstStyle/>
        <a:p>
          <a:endParaRPr lang="en-GB"/>
        </a:p>
      </dgm:t>
    </dgm:pt>
    <dgm:pt modelId="{7525C091-36FA-4E03-A8EB-ED1F28C2217B}">
      <dgm:prSet phldrT="[Text]"/>
      <dgm:spPr/>
      <dgm:t>
        <a:bodyPr/>
        <a:lstStyle/>
        <a:p>
          <a:r>
            <a:rPr lang="en-GB" dirty="0"/>
            <a:t>National Union</a:t>
          </a:r>
        </a:p>
      </dgm:t>
    </dgm:pt>
    <dgm:pt modelId="{A8557468-2BDA-4BFB-A8B1-82B68D4B0C9D}" type="parTrans" cxnId="{0BD4D7A8-0B7D-459E-B548-D3B877B3A6CC}">
      <dgm:prSet/>
      <dgm:spPr/>
      <dgm:t>
        <a:bodyPr/>
        <a:lstStyle/>
        <a:p>
          <a:endParaRPr lang="en-GB"/>
        </a:p>
      </dgm:t>
    </dgm:pt>
    <dgm:pt modelId="{0D0168E3-2B9A-4B73-8AA8-AB25C706AFE0}" type="sibTrans" cxnId="{0BD4D7A8-0B7D-459E-B548-D3B877B3A6CC}">
      <dgm:prSet/>
      <dgm:spPr/>
      <dgm:t>
        <a:bodyPr/>
        <a:lstStyle/>
        <a:p>
          <a:endParaRPr lang="en-GB"/>
        </a:p>
      </dgm:t>
    </dgm:pt>
    <dgm:pt modelId="{0D244002-C689-4F32-B546-E16B07ECB2F1}">
      <dgm:prSet phldrT="[Text]"/>
      <dgm:spPr/>
      <dgm:t>
        <a:bodyPr/>
        <a:lstStyle/>
        <a:p>
          <a:r>
            <a:rPr lang="en-GB" dirty="0"/>
            <a:t>R&amp;A/USGA</a:t>
          </a:r>
        </a:p>
      </dgm:t>
    </dgm:pt>
    <dgm:pt modelId="{F6D43CBE-1692-4A3E-BE18-F519C1264CEF}" type="parTrans" cxnId="{1C02F3B9-5F1B-4F84-9EEF-4DF9DF709AA0}">
      <dgm:prSet/>
      <dgm:spPr/>
      <dgm:t>
        <a:bodyPr/>
        <a:lstStyle/>
        <a:p>
          <a:endParaRPr lang="en-GB"/>
        </a:p>
      </dgm:t>
    </dgm:pt>
    <dgm:pt modelId="{E7FC7B57-BB48-4E7F-8960-61C4480E9CC8}" type="sibTrans" cxnId="{1C02F3B9-5F1B-4F84-9EEF-4DF9DF709AA0}">
      <dgm:prSet/>
      <dgm:spPr/>
      <dgm:t>
        <a:bodyPr/>
        <a:lstStyle/>
        <a:p>
          <a:endParaRPr lang="en-GB"/>
        </a:p>
      </dgm:t>
    </dgm:pt>
    <dgm:pt modelId="{2619543D-8141-4514-ABB8-B4D6BD2007CD}">
      <dgm:prSet/>
      <dgm:spPr/>
      <dgm:t>
        <a:bodyPr/>
        <a:lstStyle/>
        <a:p>
          <a:r>
            <a:rPr lang="en-GB" dirty="0"/>
            <a:t>Your Home Club and its handicap committee will be responsible for the day to day maintenance and administration of your handicap. Including carrying out reviews, applying penalties, assigning new handicaps and more.   </a:t>
          </a:r>
        </a:p>
      </dgm:t>
    </dgm:pt>
    <dgm:pt modelId="{FE2EF613-5AEC-4072-8288-1A96713980D2}" type="parTrans" cxnId="{64615737-0E23-4BA9-86F9-A086172AD815}">
      <dgm:prSet/>
      <dgm:spPr/>
      <dgm:t>
        <a:bodyPr/>
        <a:lstStyle/>
        <a:p>
          <a:endParaRPr lang="en-GB"/>
        </a:p>
      </dgm:t>
    </dgm:pt>
    <dgm:pt modelId="{F3EC8E1E-A333-461D-9462-BF53DCCB64E5}" type="sibTrans" cxnId="{64615737-0E23-4BA9-86F9-A086172AD815}">
      <dgm:prSet/>
      <dgm:spPr/>
      <dgm:t>
        <a:bodyPr/>
        <a:lstStyle/>
        <a:p>
          <a:endParaRPr lang="en-GB"/>
        </a:p>
      </dgm:t>
    </dgm:pt>
    <dgm:pt modelId="{638EBF50-CCBA-4A06-A7C3-7DC76FB0DB2D}">
      <dgm:prSet/>
      <dgm:spPr/>
      <dgm:t>
        <a:bodyPr/>
        <a:lstStyle/>
        <a:p>
          <a:r>
            <a:rPr lang="en-GB" dirty="0"/>
            <a:t>Wales golf are responsible for the maintenance and upkeep of the central handicap calculator and database. We will ensure the handicap is calculated correctly and give the golfer direct access to your most up to date Handicap Index and scoring record.  </a:t>
          </a:r>
        </a:p>
      </dgm:t>
    </dgm:pt>
    <dgm:pt modelId="{7BCDCC61-16D2-437A-833A-6B86FB0C79ED}" type="parTrans" cxnId="{0DF9B550-411C-443F-968A-90EBBD76E9C8}">
      <dgm:prSet/>
      <dgm:spPr/>
      <dgm:t>
        <a:bodyPr/>
        <a:lstStyle/>
        <a:p>
          <a:endParaRPr lang="en-GB"/>
        </a:p>
      </dgm:t>
    </dgm:pt>
    <dgm:pt modelId="{1BA0C0EE-471C-44B1-836C-7E341E28CB75}" type="sibTrans" cxnId="{0DF9B550-411C-443F-968A-90EBBD76E9C8}">
      <dgm:prSet/>
      <dgm:spPr/>
      <dgm:t>
        <a:bodyPr/>
        <a:lstStyle/>
        <a:p>
          <a:endParaRPr lang="en-GB"/>
        </a:p>
      </dgm:t>
    </dgm:pt>
    <dgm:pt modelId="{992A9E1F-4A2F-4A6D-BE6E-5624BCE0BF7B}">
      <dgm:prSet/>
      <dgm:spPr/>
      <dgm:t>
        <a:bodyPr/>
        <a:lstStyle/>
        <a:p>
          <a:r>
            <a:rPr lang="en-GB" dirty="0"/>
            <a:t>Responsible for the Rules of Handicapping on a global scale. </a:t>
          </a:r>
        </a:p>
      </dgm:t>
    </dgm:pt>
    <dgm:pt modelId="{6C1728D9-811F-4BC3-9721-746A4F97D797}" type="parTrans" cxnId="{81484C6C-585A-4FBF-A723-0E8934FF47A0}">
      <dgm:prSet/>
      <dgm:spPr/>
      <dgm:t>
        <a:bodyPr/>
        <a:lstStyle/>
        <a:p>
          <a:endParaRPr lang="en-GB"/>
        </a:p>
      </dgm:t>
    </dgm:pt>
    <dgm:pt modelId="{0D3E68AC-AE3B-452E-8C75-C854B8D9D764}" type="sibTrans" cxnId="{81484C6C-585A-4FBF-A723-0E8934FF47A0}">
      <dgm:prSet/>
      <dgm:spPr/>
      <dgm:t>
        <a:bodyPr/>
        <a:lstStyle/>
        <a:p>
          <a:endParaRPr lang="en-GB"/>
        </a:p>
      </dgm:t>
    </dgm:pt>
    <dgm:pt modelId="{7F996A84-D23F-4A75-BBFC-83B4A6725C28}" type="pres">
      <dgm:prSet presAssocID="{2A03548F-AF6E-4A21-8A10-090E76DA8132}" presName="Name0" presStyleCnt="0">
        <dgm:presLayoutVars>
          <dgm:dir/>
          <dgm:animLvl val="lvl"/>
          <dgm:resizeHandles val="exact"/>
        </dgm:presLayoutVars>
      </dgm:prSet>
      <dgm:spPr/>
    </dgm:pt>
    <dgm:pt modelId="{61A310FF-9024-46AE-AF73-6B346C1748BF}" type="pres">
      <dgm:prSet presAssocID="{6B95635E-C289-434B-98CA-13B2E61CBC6A}" presName="composite" presStyleCnt="0"/>
      <dgm:spPr/>
    </dgm:pt>
    <dgm:pt modelId="{31CB78F6-85A7-488F-B090-D1E45875DC42}" type="pres">
      <dgm:prSet presAssocID="{6B95635E-C289-434B-98CA-13B2E61CBC6A}" presName="parTx" presStyleLbl="alignNode1" presStyleIdx="0" presStyleCnt="3">
        <dgm:presLayoutVars>
          <dgm:chMax val="0"/>
          <dgm:chPref val="0"/>
          <dgm:bulletEnabled val="1"/>
        </dgm:presLayoutVars>
      </dgm:prSet>
      <dgm:spPr/>
    </dgm:pt>
    <dgm:pt modelId="{92529D19-61AD-404E-A837-8C7D23CC99F5}" type="pres">
      <dgm:prSet presAssocID="{6B95635E-C289-434B-98CA-13B2E61CBC6A}" presName="desTx" presStyleLbl="alignAccFollowNode1" presStyleIdx="0" presStyleCnt="3">
        <dgm:presLayoutVars>
          <dgm:bulletEnabled val="1"/>
        </dgm:presLayoutVars>
      </dgm:prSet>
      <dgm:spPr/>
    </dgm:pt>
    <dgm:pt modelId="{F104E758-F653-4E66-9525-CCAB8971BDA9}" type="pres">
      <dgm:prSet presAssocID="{9ED8DE34-FEC6-44B1-8F77-7503DD22F0C6}" presName="space" presStyleCnt="0"/>
      <dgm:spPr/>
    </dgm:pt>
    <dgm:pt modelId="{6701056D-288A-4BBE-A37F-707B9AC0C3CA}" type="pres">
      <dgm:prSet presAssocID="{7525C091-36FA-4E03-A8EB-ED1F28C2217B}" presName="composite" presStyleCnt="0"/>
      <dgm:spPr/>
    </dgm:pt>
    <dgm:pt modelId="{E1E10FA5-D5AB-47C0-8C5C-CD88D39180C5}" type="pres">
      <dgm:prSet presAssocID="{7525C091-36FA-4E03-A8EB-ED1F28C2217B}" presName="parTx" presStyleLbl="alignNode1" presStyleIdx="1" presStyleCnt="3">
        <dgm:presLayoutVars>
          <dgm:chMax val="0"/>
          <dgm:chPref val="0"/>
          <dgm:bulletEnabled val="1"/>
        </dgm:presLayoutVars>
      </dgm:prSet>
      <dgm:spPr/>
    </dgm:pt>
    <dgm:pt modelId="{91F93B97-9C21-4AEF-A3C2-26B69776B7E1}" type="pres">
      <dgm:prSet presAssocID="{7525C091-36FA-4E03-A8EB-ED1F28C2217B}" presName="desTx" presStyleLbl="alignAccFollowNode1" presStyleIdx="1" presStyleCnt="3">
        <dgm:presLayoutVars>
          <dgm:bulletEnabled val="1"/>
        </dgm:presLayoutVars>
      </dgm:prSet>
      <dgm:spPr/>
    </dgm:pt>
    <dgm:pt modelId="{69119AE7-3736-47FE-BC8E-9CC226F32F27}" type="pres">
      <dgm:prSet presAssocID="{0D0168E3-2B9A-4B73-8AA8-AB25C706AFE0}" presName="space" presStyleCnt="0"/>
      <dgm:spPr/>
    </dgm:pt>
    <dgm:pt modelId="{DF13838F-69BA-4F26-9B87-C9A18B424103}" type="pres">
      <dgm:prSet presAssocID="{0D244002-C689-4F32-B546-E16B07ECB2F1}" presName="composite" presStyleCnt="0"/>
      <dgm:spPr/>
    </dgm:pt>
    <dgm:pt modelId="{69A50D9B-87E9-4DBE-88A5-754925EF232B}" type="pres">
      <dgm:prSet presAssocID="{0D244002-C689-4F32-B546-E16B07ECB2F1}" presName="parTx" presStyleLbl="alignNode1" presStyleIdx="2" presStyleCnt="3">
        <dgm:presLayoutVars>
          <dgm:chMax val="0"/>
          <dgm:chPref val="0"/>
          <dgm:bulletEnabled val="1"/>
        </dgm:presLayoutVars>
      </dgm:prSet>
      <dgm:spPr/>
    </dgm:pt>
    <dgm:pt modelId="{6782BF47-11DF-4951-9F17-C684B244F3EE}" type="pres">
      <dgm:prSet presAssocID="{0D244002-C689-4F32-B546-E16B07ECB2F1}" presName="desTx" presStyleLbl="alignAccFollowNode1" presStyleIdx="2" presStyleCnt="3">
        <dgm:presLayoutVars>
          <dgm:bulletEnabled val="1"/>
        </dgm:presLayoutVars>
      </dgm:prSet>
      <dgm:spPr/>
    </dgm:pt>
  </dgm:ptLst>
  <dgm:cxnLst>
    <dgm:cxn modelId="{BBF61524-EAA9-4289-9DCC-2EBE280C2B05}" type="presOf" srcId="{6B95635E-C289-434B-98CA-13B2E61CBC6A}" destId="{31CB78F6-85A7-488F-B090-D1E45875DC42}" srcOrd="0" destOrd="0" presId="urn:microsoft.com/office/officeart/2005/8/layout/hList1"/>
    <dgm:cxn modelId="{64615737-0E23-4BA9-86F9-A086172AD815}" srcId="{6B95635E-C289-434B-98CA-13B2E61CBC6A}" destId="{2619543D-8141-4514-ABB8-B4D6BD2007CD}" srcOrd="0" destOrd="0" parTransId="{FE2EF613-5AEC-4072-8288-1A96713980D2}" sibTransId="{F3EC8E1E-A333-461D-9462-BF53DCCB64E5}"/>
    <dgm:cxn modelId="{58394268-A42E-439C-8686-E395EC004015}" type="presOf" srcId="{992A9E1F-4A2F-4A6D-BE6E-5624BCE0BF7B}" destId="{6782BF47-11DF-4951-9F17-C684B244F3EE}" srcOrd="0" destOrd="0" presId="urn:microsoft.com/office/officeart/2005/8/layout/hList1"/>
    <dgm:cxn modelId="{81484C6C-585A-4FBF-A723-0E8934FF47A0}" srcId="{0D244002-C689-4F32-B546-E16B07ECB2F1}" destId="{992A9E1F-4A2F-4A6D-BE6E-5624BCE0BF7B}" srcOrd="0" destOrd="0" parTransId="{6C1728D9-811F-4BC3-9721-746A4F97D797}" sibTransId="{0D3E68AC-AE3B-452E-8C75-C854B8D9D764}"/>
    <dgm:cxn modelId="{0DF9B550-411C-443F-968A-90EBBD76E9C8}" srcId="{7525C091-36FA-4E03-A8EB-ED1F28C2217B}" destId="{638EBF50-CCBA-4A06-A7C3-7DC76FB0DB2D}" srcOrd="0" destOrd="0" parTransId="{7BCDCC61-16D2-437A-833A-6B86FB0C79ED}" sibTransId="{1BA0C0EE-471C-44B1-836C-7E341E28CB75}"/>
    <dgm:cxn modelId="{BFE5F752-1AD0-4A50-A4E5-41FFEE901B87}" type="presOf" srcId="{2619543D-8141-4514-ABB8-B4D6BD2007CD}" destId="{92529D19-61AD-404E-A837-8C7D23CC99F5}" srcOrd="0" destOrd="0" presId="urn:microsoft.com/office/officeart/2005/8/layout/hList1"/>
    <dgm:cxn modelId="{F270F054-C78C-4B6D-8C61-A73C9FE0FFF3}" type="presOf" srcId="{638EBF50-CCBA-4A06-A7C3-7DC76FB0DB2D}" destId="{91F93B97-9C21-4AEF-A3C2-26B69776B7E1}" srcOrd="0" destOrd="0" presId="urn:microsoft.com/office/officeart/2005/8/layout/hList1"/>
    <dgm:cxn modelId="{E0180E7E-C445-4645-B760-8D72DCB66DD4}" type="presOf" srcId="{7525C091-36FA-4E03-A8EB-ED1F28C2217B}" destId="{E1E10FA5-D5AB-47C0-8C5C-CD88D39180C5}" srcOrd="0" destOrd="0" presId="urn:microsoft.com/office/officeart/2005/8/layout/hList1"/>
    <dgm:cxn modelId="{A077749E-F0B2-4767-8F52-F687DC8E5C04}" type="presOf" srcId="{0D244002-C689-4F32-B546-E16B07ECB2F1}" destId="{69A50D9B-87E9-4DBE-88A5-754925EF232B}" srcOrd="0" destOrd="0" presId="urn:microsoft.com/office/officeart/2005/8/layout/hList1"/>
    <dgm:cxn modelId="{0BD4D7A8-0B7D-459E-B548-D3B877B3A6CC}" srcId="{2A03548F-AF6E-4A21-8A10-090E76DA8132}" destId="{7525C091-36FA-4E03-A8EB-ED1F28C2217B}" srcOrd="1" destOrd="0" parTransId="{A8557468-2BDA-4BFB-A8B1-82B68D4B0C9D}" sibTransId="{0D0168E3-2B9A-4B73-8AA8-AB25C706AFE0}"/>
    <dgm:cxn modelId="{C76DDBA8-2EDB-4EC0-83DE-44F11BC33765}" srcId="{2A03548F-AF6E-4A21-8A10-090E76DA8132}" destId="{6B95635E-C289-434B-98CA-13B2E61CBC6A}" srcOrd="0" destOrd="0" parTransId="{E76BDE13-049F-4B4F-B38E-C74B8B57102E}" sibTransId="{9ED8DE34-FEC6-44B1-8F77-7503DD22F0C6}"/>
    <dgm:cxn modelId="{1C02F3B9-5F1B-4F84-9EEF-4DF9DF709AA0}" srcId="{2A03548F-AF6E-4A21-8A10-090E76DA8132}" destId="{0D244002-C689-4F32-B546-E16B07ECB2F1}" srcOrd="2" destOrd="0" parTransId="{F6D43CBE-1692-4A3E-BE18-F519C1264CEF}" sibTransId="{E7FC7B57-BB48-4E7F-8960-61C4480E9CC8}"/>
    <dgm:cxn modelId="{26913CDC-636B-497E-92D0-C8EAB0B25DA0}" type="presOf" srcId="{2A03548F-AF6E-4A21-8A10-090E76DA8132}" destId="{7F996A84-D23F-4A75-BBFC-83B4A6725C28}" srcOrd="0" destOrd="0" presId="urn:microsoft.com/office/officeart/2005/8/layout/hList1"/>
    <dgm:cxn modelId="{F9740795-8216-499F-83B0-A1979E72066A}" type="presParOf" srcId="{7F996A84-D23F-4A75-BBFC-83B4A6725C28}" destId="{61A310FF-9024-46AE-AF73-6B346C1748BF}" srcOrd="0" destOrd="0" presId="urn:microsoft.com/office/officeart/2005/8/layout/hList1"/>
    <dgm:cxn modelId="{6ABB24D9-9B45-403F-9D90-255053271636}" type="presParOf" srcId="{61A310FF-9024-46AE-AF73-6B346C1748BF}" destId="{31CB78F6-85A7-488F-B090-D1E45875DC42}" srcOrd="0" destOrd="0" presId="urn:microsoft.com/office/officeart/2005/8/layout/hList1"/>
    <dgm:cxn modelId="{01E97B4F-C3C7-4893-8180-34F60BAFF221}" type="presParOf" srcId="{61A310FF-9024-46AE-AF73-6B346C1748BF}" destId="{92529D19-61AD-404E-A837-8C7D23CC99F5}" srcOrd="1" destOrd="0" presId="urn:microsoft.com/office/officeart/2005/8/layout/hList1"/>
    <dgm:cxn modelId="{E18BA23B-B1A4-44BE-ABB5-D2EBCE02BF8F}" type="presParOf" srcId="{7F996A84-D23F-4A75-BBFC-83B4A6725C28}" destId="{F104E758-F653-4E66-9525-CCAB8971BDA9}" srcOrd="1" destOrd="0" presId="urn:microsoft.com/office/officeart/2005/8/layout/hList1"/>
    <dgm:cxn modelId="{260B1E40-72EC-4C29-81B6-2741718739E2}" type="presParOf" srcId="{7F996A84-D23F-4A75-BBFC-83B4A6725C28}" destId="{6701056D-288A-4BBE-A37F-707B9AC0C3CA}" srcOrd="2" destOrd="0" presId="urn:microsoft.com/office/officeart/2005/8/layout/hList1"/>
    <dgm:cxn modelId="{7D7BA6D5-D0CE-4A92-B4F5-1FF85050BE11}" type="presParOf" srcId="{6701056D-288A-4BBE-A37F-707B9AC0C3CA}" destId="{E1E10FA5-D5AB-47C0-8C5C-CD88D39180C5}" srcOrd="0" destOrd="0" presId="urn:microsoft.com/office/officeart/2005/8/layout/hList1"/>
    <dgm:cxn modelId="{F3CE84DA-B156-4A1A-84DA-4431DA9ABE9C}" type="presParOf" srcId="{6701056D-288A-4BBE-A37F-707B9AC0C3CA}" destId="{91F93B97-9C21-4AEF-A3C2-26B69776B7E1}" srcOrd="1" destOrd="0" presId="urn:microsoft.com/office/officeart/2005/8/layout/hList1"/>
    <dgm:cxn modelId="{F982ED81-5D4B-44C7-B3E7-09558C8D346F}" type="presParOf" srcId="{7F996A84-D23F-4A75-BBFC-83B4A6725C28}" destId="{69119AE7-3736-47FE-BC8E-9CC226F32F27}" srcOrd="3" destOrd="0" presId="urn:microsoft.com/office/officeart/2005/8/layout/hList1"/>
    <dgm:cxn modelId="{A508AD63-4DD1-4A22-BAF6-388C5BC18438}" type="presParOf" srcId="{7F996A84-D23F-4A75-BBFC-83B4A6725C28}" destId="{DF13838F-69BA-4F26-9B87-C9A18B424103}" srcOrd="4" destOrd="0" presId="urn:microsoft.com/office/officeart/2005/8/layout/hList1"/>
    <dgm:cxn modelId="{693345B5-7600-4BCE-93A7-B03BF77530FE}" type="presParOf" srcId="{DF13838F-69BA-4F26-9B87-C9A18B424103}" destId="{69A50D9B-87E9-4DBE-88A5-754925EF232B}" srcOrd="0" destOrd="0" presId="urn:microsoft.com/office/officeart/2005/8/layout/hList1"/>
    <dgm:cxn modelId="{E2C9AD25-2BD0-4712-87B2-E689F7F27AD8}" type="presParOf" srcId="{DF13838F-69BA-4F26-9B87-C9A18B424103}" destId="{6782BF47-11DF-4951-9F17-C684B244F3E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68AF0-57BA-4930-9CA6-5C9A98B103E3}">
      <dsp:nvSpPr>
        <dsp:cNvPr id="0" name=""/>
        <dsp:cNvSpPr/>
      </dsp:nvSpPr>
      <dsp:spPr>
        <a:xfrm>
          <a:off x="640628" y="0"/>
          <a:ext cx="7260462" cy="4237434"/>
        </a:xfrm>
        <a:prstGeom prst="rightArrow">
          <a:avLst/>
        </a:prstGeom>
        <a:solidFill>
          <a:schemeClr val="bg1">
            <a:lumMod val="85000"/>
          </a:schemeClr>
        </a:solidFill>
        <a:ln>
          <a:noFill/>
        </a:ln>
        <a:effectLst/>
      </dsp:spPr>
      <dsp:style>
        <a:lnRef idx="0">
          <a:scrgbClr r="0" g="0" b="0"/>
        </a:lnRef>
        <a:fillRef idx="1">
          <a:scrgbClr r="0" g="0" b="0"/>
        </a:fillRef>
        <a:effectRef idx="0">
          <a:scrgbClr r="0" g="0" b="0"/>
        </a:effectRef>
        <a:fontRef idx="minor"/>
      </dsp:style>
    </dsp:sp>
    <dsp:sp modelId="{28E4D39D-47C2-416E-874F-D6A4247969DF}">
      <dsp:nvSpPr>
        <dsp:cNvPr id="0" name=""/>
        <dsp:cNvSpPr/>
      </dsp:nvSpPr>
      <dsp:spPr>
        <a:xfrm>
          <a:off x="0" y="1282891"/>
          <a:ext cx="1506479" cy="1694973"/>
        </a:xfrm>
        <a:prstGeom prst="roundRect">
          <a:avLst/>
        </a:prstGeom>
        <a:solidFill>
          <a:srgbClr val="92D050"/>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dirty="0">
              <a:latin typeface="Verdana" panose="020B0604030504040204" pitchFamily="34" charset="0"/>
              <a:ea typeface="Verdana" panose="020B0604030504040204" pitchFamily="34" charset="0"/>
            </a:rPr>
            <a:t>Handicap Index</a:t>
          </a:r>
        </a:p>
        <a:p>
          <a:pPr marL="114300" lvl="1" indent="-114300" algn="l" defTabSz="533400">
            <a:lnSpc>
              <a:spcPct val="90000"/>
            </a:lnSpc>
            <a:spcBef>
              <a:spcPct val="0"/>
            </a:spcBef>
            <a:spcAft>
              <a:spcPct val="15000"/>
            </a:spcAft>
            <a:buChar char="•"/>
          </a:pPr>
          <a:r>
            <a:rPr lang="en-GB" sz="1200" kern="1200" dirty="0">
              <a:latin typeface="Verdana" panose="020B0604030504040204" pitchFamily="34" charset="0"/>
              <a:ea typeface="Verdana" panose="020B0604030504040204" pitchFamily="34" charset="0"/>
            </a:rPr>
            <a:t>Know it/Look it up</a:t>
          </a:r>
        </a:p>
        <a:p>
          <a:pPr marL="228600" lvl="2" indent="-114300" algn="l" defTabSz="533400">
            <a:lnSpc>
              <a:spcPct val="90000"/>
            </a:lnSpc>
            <a:spcBef>
              <a:spcPct val="0"/>
            </a:spcBef>
            <a:spcAft>
              <a:spcPct val="15000"/>
            </a:spcAft>
            <a:buChar char="•"/>
          </a:pPr>
          <a:r>
            <a:rPr lang="en-GB" sz="1200" kern="1200" dirty="0">
              <a:latin typeface="Verdana" panose="020B0604030504040204" pitchFamily="34" charset="0"/>
              <a:ea typeface="Verdana" panose="020B0604030504040204" pitchFamily="34" charset="0"/>
            </a:rPr>
            <a:t>App .</a:t>
          </a:r>
        </a:p>
        <a:p>
          <a:pPr marL="228600" lvl="2" indent="-114300" algn="l" defTabSz="533400">
            <a:lnSpc>
              <a:spcPct val="90000"/>
            </a:lnSpc>
            <a:spcBef>
              <a:spcPct val="0"/>
            </a:spcBef>
            <a:spcAft>
              <a:spcPct val="15000"/>
            </a:spcAft>
            <a:buChar char="•"/>
          </a:pPr>
          <a:r>
            <a:rPr lang="en-GB" sz="1200" kern="1200" dirty="0">
              <a:latin typeface="Verdana" panose="020B0604030504040204" pitchFamily="34" charset="0"/>
              <a:ea typeface="Verdana" panose="020B0604030504040204" pitchFamily="34" charset="0"/>
            </a:rPr>
            <a:t>Online.</a:t>
          </a:r>
        </a:p>
        <a:p>
          <a:pPr marL="228600" lvl="2" indent="-114300" algn="l" defTabSz="533400">
            <a:lnSpc>
              <a:spcPct val="90000"/>
            </a:lnSpc>
            <a:spcBef>
              <a:spcPct val="0"/>
            </a:spcBef>
            <a:spcAft>
              <a:spcPct val="15000"/>
            </a:spcAft>
            <a:buChar char="•"/>
          </a:pPr>
          <a:r>
            <a:rPr lang="en-GB" sz="1200" kern="1200" dirty="0">
              <a:latin typeface="Verdana" panose="020B0604030504040204" pitchFamily="34" charset="0"/>
              <a:ea typeface="Verdana" panose="020B0604030504040204" pitchFamily="34" charset="0"/>
            </a:rPr>
            <a:t>Club.</a:t>
          </a:r>
        </a:p>
      </dsp:txBody>
      <dsp:txXfrm>
        <a:off x="73540" y="1356431"/>
        <a:ext cx="1359399" cy="1547893"/>
      </dsp:txXfrm>
    </dsp:sp>
    <dsp:sp modelId="{B6BEF8D6-48D7-4405-B911-89D0EEC4AF64}">
      <dsp:nvSpPr>
        <dsp:cNvPr id="0" name=""/>
        <dsp:cNvSpPr/>
      </dsp:nvSpPr>
      <dsp:spPr>
        <a:xfrm>
          <a:off x="1760061" y="1271230"/>
          <a:ext cx="1506479" cy="1694973"/>
        </a:xfrm>
        <a:prstGeom prst="roundRect">
          <a:avLst/>
        </a:prstGeom>
        <a:solidFill>
          <a:schemeClr val="accent4"/>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dirty="0">
              <a:latin typeface="Verdana" panose="020B0604030504040204" pitchFamily="34" charset="0"/>
              <a:ea typeface="Verdana" panose="020B0604030504040204" pitchFamily="34" charset="0"/>
            </a:rPr>
            <a:t>Work out the Course Handicap</a:t>
          </a:r>
        </a:p>
        <a:p>
          <a:pPr marL="114300" lvl="1" indent="-114300" algn="l" defTabSz="533400">
            <a:lnSpc>
              <a:spcPct val="90000"/>
            </a:lnSpc>
            <a:spcBef>
              <a:spcPct val="0"/>
            </a:spcBef>
            <a:spcAft>
              <a:spcPct val="15000"/>
            </a:spcAft>
            <a:buChar char="•"/>
          </a:pPr>
          <a:r>
            <a:rPr lang="en-GB" sz="1200" kern="1200" dirty="0">
              <a:latin typeface="Verdana" panose="020B0604030504040204" pitchFamily="34" charset="0"/>
              <a:ea typeface="Verdana" panose="020B0604030504040204" pitchFamily="34" charset="0"/>
            </a:rPr>
            <a:t>Use the look up chart, or a course handicap calculator.</a:t>
          </a:r>
        </a:p>
      </dsp:txBody>
      <dsp:txXfrm>
        <a:off x="1833601" y="1344770"/>
        <a:ext cx="1359399" cy="1547893"/>
      </dsp:txXfrm>
    </dsp:sp>
    <dsp:sp modelId="{8CEA3F8C-E2FD-4355-A3D4-553B341BA268}">
      <dsp:nvSpPr>
        <dsp:cNvPr id="0" name=""/>
        <dsp:cNvSpPr/>
      </dsp:nvSpPr>
      <dsp:spPr>
        <a:xfrm>
          <a:off x="3517620" y="1271230"/>
          <a:ext cx="1506479" cy="1694973"/>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dirty="0">
              <a:latin typeface="Verdana" panose="020B0604030504040204" pitchFamily="34" charset="0"/>
              <a:ea typeface="Verdana" panose="020B0604030504040204" pitchFamily="34" charset="0"/>
            </a:rPr>
            <a:t>Adjust for the format/ competition</a:t>
          </a:r>
        </a:p>
        <a:p>
          <a:pPr marL="114300" lvl="1" indent="-114300" algn="l" defTabSz="533400">
            <a:lnSpc>
              <a:spcPct val="90000"/>
            </a:lnSpc>
            <a:spcBef>
              <a:spcPct val="0"/>
            </a:spcBef>
            <a:spcAft>
              <a:spcPct val="15000"/>
            </a:spcAft>
            <a:buChar char="•"/>
          </a:pPr>
          <a:r>
            <a:rPr lang="en-GB" sz="1200" kern="1200" dirty="0">
              <a:latin typeface="Verdana" panose="020B0604030504040204" pitchFamily="34" charset="0"/>
              <a:ea typeface="Verdana" panose="020B0604030504040204" pitchFamily="34" charset="0"/>
            </a:rPr>
            <a:t>Check the allowance and apply it if needed.</a:t>
          </a:r>
        </a:p>
      </dsp:txBody>
      <dsp:txXfrm>
        <a:off x="3591160" y="1344770"/>
        <a:ext cx="1359399" cy="1547893"/>
      </dsp:txXfrm>
    </dsp:sp>
    <dsp:sp modelId="{7A0DBA95-37B8-4639-88F3-6B509C0895D5}">
      <dsp:nvSpPr>
        <dsp:cNvPr id="0" name=""/>
        <dsp:cNvSpPr/>
      </dsp:nvSpPr>
      <dsp:spPr>
        <a:xfrm>
          <a:off x="5275179" y="1271230"/>
          <a:ext cx="1506479" cy="1694973"/>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latin typeface="Verdana" panose="020B0604030504040204" pitchFamily="34" charset="0"/>
              <a:ea typeface="Verdana" panose="020B0604030504040204" pitchFamily="34" charset="0"/>
            </a:rPr>
            <a:t>Play golf</a:t>
          </a:r>
        </a:p>
        <a:p>
          <a:pPr marL="114300" lvl="1" indent="-114300" algn="l" defTabSz="533400">
            <a:lnSpc>
              <a:spcPct val="90000"/>
            </a:lnSpc>
            <a:spcBef>
              <a:spcPct val="0"/>
            </a:spcBef>
            <a:spcAft>
              <a:spcPct val="15000"/>
            </a:spcAft>
            <a:buChar char="•"/>
          </a:pPr>
          <a:r>
            <a:rPr lang="en-GB" sz="1200" kern="1200" dirty="0">
              <a:latin typeface="Verdana" panose="020B0604030504040204" pitchFamily="34" charset="0"/>
              <a:ea typeface="Verdana" panose="020B0604030504040204" pitchFamily="34" charset="0"/>
            </a:rPr>
            <a:t>Grip it and rip it.</a:t>
          </a:r>
        </a:p>
      </dsp:txBody>
      <dsp:txXfrm>
        <a:off x="5348719" y="1344770"/>
        <a:ext cx="1359399" cy="1547893"/>
      </dsp:txXfrm>
    </dsp:sp>
    <dsp:sp modelId="{EB998FA4-5224-4ACB-BC34-30E327E252F8}">
      <dsp:nvSpPr>
        <dsp:cNvPr id="0" name=""/>
        <dsp:cNvSpPr/>
      </dsp:nvSpPr>
      <dsp:spPr>
        <a:xfrm>
          <a:off x="7032738" y="1271230"/>
          <a:ext cx="1506479" cy="1694973"/>
        </a:xfrm>
        <a:prstGeom prst="roundRect">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latin typeface="Verdana" panose="020B0604030504040204" pitchFamily="34" charset="0"/>
              <a:ea typeface="Verdana" panose="020B0604030504040204" pitchFamily="34" charset="0"/>
            </a:rPr>
            <a:t>Return score</a:t>
          </a:r>
        </a:p>
        <a:p>
          <a:pPr marL="114300" lvl="1" indent="-114300" algn="l" defTabSz="533400">
            <a:lnSpc>
              <a:spcPct val="90000"/>
            </a:lnSpc>
            <a:spcBef>
              <a:spcPct val="0"/>
            </a:spcBef>
            <a:spcAft>
              <a:spcPct val="15000"/>
            </a:spcAft>
            <a:buChar char="•"/>
          </a:pPr>
          <a:r>
            <a:rPr lang="en-GB" sz="1200" kern="1200" dirty="0">
              <a:latin typeface="Verdana" panose="020B0604030504040204" pitchFamily="34" charset="0"/>
              <a:ea typeface="Verdana" panose="020B0604030504040204" pitchFamily="34" charset="0"/>
            </a:rPr>
            <a:t>Input the score as soon as possible into the computer.</a:t>
          </a:r>
        </a:p>
      </dsp:txBody>
      <dsp:txXfrm>
        <a:off x="7106278" y="1344770"/>
        <a:ext cx="1359399" cy="15478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B78F6-85A7-488F-B090-D1E45875DC42}">
      <dsp:nvSpPr>
        <dsp:cNvPr id="0" name=""/>
        <dsp:cNvSpPr/>
      </dsp:nvSpPr>
      <dsp:spPr>
        <a:xfrm>
          <a:off x="2137" y="96915"/>
          <a:ext cx="2084080" cy="403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dirty="0"/>
            <a:t>Home Club.</a:t>
          </a:r>
        </a:p>
      </dsp:txBody>
      <dsp:txXfrm>
        <a:off x="2137" y="96915"/>
        <a:ext cx="2084080" cy="403200"/>
      </dsp:txXfrm>
    </dsp:sp>
    <dsp:sp modelId="{92529D19-61AD-404E-A837-8C7D23CC99F5}">
      <dsp:nvSpPr>
        <dsp:cNvPr id="0" name=""/>
        <dsp:cNvSpPr/>
      </dsp:nvSpPr>
      <dsp:spPr>
        <a:xfrm>
          <a:off x="2137" y="500116"/>
          <a:ext cx="2084080" cy="25555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dirty="0"/>
            <a:t>Your Home Club and its handicap committee will be responsible for the day to day maintenance and administration of your handicap. Including carrying out reviews, applying penalties, assigning new handicaps and more.   </a:t>
          </a:r>
        </a:p>
      </dsp:txBody>
      <dsp:txXfrm>
        <a:off x="2137" y="500116"/>
        <a:ext cx="2084080" cy="2555595"/>
      </dsp:txXfrm>
    </dsp:sp>
    <dsp:sp modelId="{E1E10FA5-D5AB-47C0-8C5C-CD88D39180C5}">
      <dsp:nvSpPr>
        <dsp:cNvPr id="0" name=""/>
        <dsp:cNvSpPr/>
      </dsp:nvSpPr>
      <dsp:spPr>
        <a:xfrm>
          <a:off x="2377988" y="96915"/>
          <a:ext cx="2084080" cy="403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dirty="0"/>
            <a:t>National Union</a:t>
          </a:r>
        </a:p>
      </dsp:txBody>
      <dsp:txXfrm>
        <a:off x="2377988" y="96915"/>
        <a:ext cx="2084080" cy="403200"/>
      </dsp:txXfrm>
    </dsp:sp>
    <dsp:sp modelId="{91F93B97-9C21-4AEF-A3C2-26B69776B7E1}">
      <dsp:nvSpPr>
        <dsp:cNvPr id="0" name=""/>
        <dsp:cNvSpPr/>
      </dsp:nvSpPr>
      <dsp:spPr>
        <a:xfrm>
          <a:off x="2377988" y="500116"/>
          <a:ext cx="2084080" cy="25555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dirty="0"/>
            <a:t>Wales golf are responsible for the maintenance and upkeep of the central handicap calculator and database. We will ensure the handicap is calculated correctly and give the golfer direct access to your most up to date Handicap Index and scoring record.  </a:t>
          </a:r>
        </a:p>
      </dsp:txBody>
      <dsp:txXfrm>
        <a:off x="2377988" y="500116"/>
        <a:ext cx="2084080" cy="2555595"/>
      </dsp:txXfrm>
    </dsp:sp>
    <dsp:sp modelId="{69A50D9B-87E9-4DBE-88A5-754925EF232B}">
      <dsp:nvSpPr>
        <dsp:cNvPr id="0" name=""/>
        <dsp:cNvSpPr/>
      </dsp:nvSpPr>
      <dsp:spPr>
        <a:xfrm>
          <a:off x="4753840" y="96915"/>
          <a:ext cx="2084080" cy="403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dirty="0"/>
            <a:t>R&amp;A/USGA</a:t>
          </a:r>
        </a:p>
      </dsp:txBody>
      <dsp:txXfrm>
        <a:off x="4753840" y="96915"/>
        <a:ext cx="2084080" cy="403200"/>
      </dsp:txXfrm>
    </dsp:sp>
    <dsp:sp modelId="{6782BF47-11DF-4951-9F17-C684B244F3EE}">
      <dsp:nvSpPr>
        <dsp:cNvPr id="0" name=""/>
        <dsp:cNvSpPr/>
      </dsp:nvSpPr>
      <dsp:spPr>
        <a:xfrm>
          <a:off x="4753840" y="500116"/>
          <a:ext cx="2084080" cy="25555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dirty="0"/>
            <a:t>Responsible for the Rules of Handicapping on a global scale. </a:t>
          </a:r>
        </a:p>
      </dsp:txBody>
      <dsp:txXfrm>
        <a:off x="4753840" y="500116"/>
        <a:ext cx="2084080" cy="255559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16834B-7C16-43E8-A1E1-1E2679A55825}" type="datetimeFigureOut">
              <a:rPr lang="en-GB" smtClean="0"/>
              <a:t>14/08/2020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F02DE0-5E88-403E-AB5F-74A01C64B239}" type="slidenum">
              <a:rPr lang="en-GB" smtClean="0"/>
              <a:t>‹#›</a:t>
            </a:fld>
            <a:endParaRPr lang="en-GB"/>
          </a:p>
        </p:txBody>
      </p:sp>
    </p:spTree>
    <p:extLst>
      <p:ext uri="{BB962C8B-B14F-4D97-AF65-F5344CB8AC3E}">
        <p14:creationId xmlns:p14="http://schemas.microsoft.com/office/powerpoint/2010/main" val="3990406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43013"/>
            <a:ext cx="4471988" cy="3354387"/>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the World Handicap System (or WHS) was launched in January of this year (2020) and to date over 35 countries are using the system, including most of the Americas, Australia, South Africa, Sweden and Finland.</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Feedback received from these countries by the R&amp;A has been very positive. Yes there have issues, the main one being the use of Technology, so it’s absolutely imperative that both we and the clubs get this right, and Sandy will look at this aspect a bit later.</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system will go into effect in all other parts of the world between now and sometime in 2021.</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in Great Britain &amp; Ireland we will do so on the 2nd of November 2020.</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C675BB-9FC2-CC4D-853A-F17B331CFF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2951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player has 20 scores on his or her record, so we simply take the lowest 8 (seen in the right hand column) and average that figure.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15CCEEE-E9A9-443D-B33D-FBCFF440057A}" type="slidenum">
              <a:rPr lang="en-US" smtClean="0"/>
              <a:t>11</a:t>
            </a:fld>
            <a:endParaRPr lang="en-US" dirty="0"/>
          </a:p>
        </p:txBody>
      </p:sp>
    </p:spTree>
    <p:extLst>
      <p:ext uri="{BB962C8B-B14F-4D97-AF65-F5344CB8AC3E}">
        <p14:creationId xmlns:p14="http://schemas.microsoft.com/office/powerpoint/2010/main" val="1288659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are the lowest 8 score differentials highlighted in yellow.</a:t>
            </a:r>
            <a:endParaRPr lang="en-GB" dirty="0"/>
          </a:p>
        </p:txBody>
      </p:sp>
      <p:sp>
        <p:nvSpPr>
          <p:cNvPr id="4" name="Slide Number Placeholder 3"/>
          <p:cNvSpPr>
            <a:spLocks noGrp="1"/>
          </p:cNvSpPr>
          <p:nvPr>
            <p:ph type="sldNum" sz="quarter" idx="5"/>
          </p:nvPr>
        </p:nvSpPr>
        <p:spPr/>
        <p:txBody>
          <a:bodyPr/>
          <a:lstStyle/>
          <a:p>
            <a:fld id="{B15CCEEE-E9A9-443D-B33D-FBCFF440057A}" type="slidenum">
              <a:rPr lang="en-US" smtClean="0"/>
              <a:t>12</a:t>
            </a:fld>
            <a:endParaRPr lang="en-US" dirty="0"/>
          </a:p>
        </p:txBody>
      </p:sp>
    </p:spTree>
    <p:extLst>
      <p:ext uri="{BB962C8B-B14F-4D97-AF65-F5344CB8AC3E}">
        <p14:creationId xmlns:p14="http://schemas.microsoft.com/office/powerpoint/2010/main" val="2673917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the average of those works out at 13.0</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15CCEEE-E9A9-443D-B33D-FBCFF440057A}" type="slidenum">
              <a:rPr lang="en-US" smtClean="0"/>
              <a:t>13</a:t>
            </a:fld>
            <a:endParaRPr lang="en-US" dirty="0"/>
          </a:p>
        </p:txBody>
      </p:sp>
    </p:spTree>
    <p:extLst>
      <p:ext uri="{BB962C8B-B14F-4D97-AF65-F5344CB8AC3E}">
        <p14:creationId xmlns:p14="http://schemas.microsoft.com/office/powerpoint/2010/main" val="1203924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 further round is then played on the 25th of September at Meadow Golf Club, this time with a score differential of 14.5</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15CCEEE-E9A9-443D-B33D-FBCFF440057A}" type="slidenum">
              <a:rPr lang="en-US" smtClean="0"/>
              <a:t>14</a:t>
            </a:fld>
            <a:endParaRPr lang="en-US" dirty="0"/>
          </a:p>
        </p:txBody>
      </p:sp>
    </p:spTree>
    <p:extLst>
      <p:ext uri="{BB962C8B-B14F-4D97-AF65-F5344CB8AC3E}">
        <p14:creationId xmlns:p14="http://schemas.microsoft.com/office/powerpoint/2010/main" val="3784019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the round played at Meadow GC on the 3rd of April (with a score differential of 12.1) now drops out of the last 20 scores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15CCEEE-E9A9-443D-B33D-FBCFF440057A}" type="slidenum">
              <a:rPr lang="en-US" smtClean="0"/>
              <a:t>15</a:t>
            </a:fld>
            <a:endParaRPr lang="en-US" dirty="0"/>
          </a:p>
        </p:txBody>
      </p:sp>
    </p:spTree>
    <p:extLst>
      <p:ext uri="{BB962C8B-B14F-4D97-AF65-F5344CB8AC3E}">
        <p14:creationId xmlns:p14="http://schemas.microsoft.com/office/powerpoint/2010/main" val="1506458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we go through the same process again of averaging the lowest 8 using a new set of 20 scores. This time the new Handicap Index is 13.3. So you can see that handicaps under WHS can increase far quicker than under the current CONGU system.</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calculate the score differential under WHS you’ll need your adjusted gross score minus the CR of the tees played x the standard slope rating of 113 divided by the SR of the tees played. So not an easy task and again an aspect of the system where technology will play a critical role.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15CCEEE-E9A9-443D-B33D-FBCFF440057A}" type="slidenum">
              <a:rPr lang="en-US" smtClean="0"/>
              <a:t>16</a:t>
            </a:fld>
            <a:endParaRPr lang="en-US" dirty="0"/>
          </a:p>
        </p:txBody>
      </p:sp>
    </p:spTree>
    <p:extLst>
      <p:ext uri="{BB962C8B-B14F-4D97-AF65-F5344CB8AC3E}">
        <p14:creationId xmlns:p14="http://schemas.microsoft.com/office/powerpoint/2010/main" val="2046202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limit handicap increases by using the System’s inbuilt memory, which remembers a player’s Low Handicap Index, and it uses this ‘memory’ to ensure that the Handicap Index doesn’t stray too much from the level of ability that the player has already shown to have.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does this by applying a ‘cap’ when the new Index begins to increase more than a certain number of strokes above Low Index.</a:t>
            </a:r>
            <a:endParaRPr lang="en-GB" sz="1200" kern="1200" dirty="0">
              <a:solidFill>
                <a:schemeClr val="tx1"/>
              </a:solidFill>
              <a:effectLst/>
              <a:latin typeface="+mn-lt"/>
              <a:ea typeface="+mn-ea"/>
              <a:cs typeface="+mn-cs"/>
            </a:endParaRPr>
          </a:p>
          <a:p>
            <a:endParaRPr lang="en-US" dirty="0"/>
          </a:p>
          <a:p>
            <a:pPr marL="0" marR="0" lvl="0" indent="0" algn="l" defTabSz="1204539" rtl="0" eaLnBrk="1" fontAlgn="auto" latinLnBrk="0" hangingPunct="1">
              <a:lnSpc>
                <a:spcPct val="100000"/>
              </a:lnSpc>
              <a:spcBef>
                <a:spcPts val="0"/>
              </a:spcBef>
              <a:spcAft>
                <a:spcPts val="0"/>
              </a:spcAft>
              <a:buClrTx/>
              <a:buSzTx/>
              <a:buFontTx/>
              <a:buNone/>
              <a:tabLst/>
              <a:defRPr/>
            </a:pPr>
            <a:r>
              <a:rPr lang="en-US" dirty="0"/>
              <a:t>The Cap is a safeguard within the WHS to manage such situations.</a:t>
            </a:r>
          </a:p>
          <a:p>
            <a:endParaRPr lang="en-US" dirty="0"/>
          </a:p>
        </p:txBody>
      </p:sp>
      <p:sp>
        <p:nvSpPr>
          <p:cNvPr id="4" name="Slide Number Placeholder 3"/>
          <p:cNvSpPr>
            <a:spLocks noGrp="1"/>
          </p:cNvSpPr>
          <p:nvPr>
            <p:ph type="sldNum" sz="quarter" idx="5"/>
          </p:nvPr>
        </p:nvSpPr>
        <p:spPr/>
        <p:txBody>
          <a:bodyPr/>
          <a:lstStyle/>
          <a:p>
            <a:fld id="{B15CCEEE-E9A9-443D-B33D-FBCFF440057A}" type="slidenum">
              <a:rPr lang="en-US" smtClean="0"/>
              <a:t>18</a:t>
            </a:fld>
            <a:endParaRPr lang="en-US" dirty="0"/>
          </a:p>
        </p:txBody>
      </p:sp>
    </p:spTree>
    <p:extLst>
      <p:ext uri="{BB962C8B-B14F-4D97-AF65-F5344CB8AC3E}">
        <p14:creationId xmlns:p14="http://schemas.microsoft.com/office/powerpoint/2010/main" val="2282656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and the ‘cap’ comes in two forms - a soft cap and a hard cap.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the soft cap will start slowing down how quickly your handicap increases if necessary, and the hard cap will add an absolute stop.</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soft cap begins to kick in if you handicap increased by more that 3 from your low index and will basically decrease the speed of upward movement of the handicap by half. The hard cap will stop things all together once the handicap increases by 5 or more.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BB840-E6AB-4277-9A0F-C2CDB10680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6773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no caps for downward movements.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score of 7 or more strokes better than a player’s Handicap Index will result in an automatic reduction of 1 extra shot. A score of 10 or more strokes better will result in a reduction of 2 extra shots.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Handicap Committee can override this adjustment, but only having considered all the evidence. If it then considers that the adjustment would result in the new HI </a:t>
            </a:r>
            <a:r>
              <a:rPr lang="en-US" sz="1200" b="1"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being a fair reflection of the player’s demonstrated ability it can reverse the reduction.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BB840-E6AB-4277-9A0F-C2CDB10680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8234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We’re all familiar with this adjustment under the current CONGU system (the CSS), and it’s pretty much the same under WHS.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PCC is generally performed once a day, with all scores on that day taken into account. </a:t>
            </a: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Verdana" panose="020B0604030504040204" pitchFamily="34" charset="0"/>
                <a:ea typeface="Verdana" panose="020B0604030504040204" pitchFamily="34" charset="0"/>
              </a:rPr>
              <a:t>When abnormal playing conditions cause scores to be higher or lower than expected on a given day, a Playing Conditions Calculation will adjust score differentials to better reflect the player’s actual performance.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a higher score on a tough day could end up as being one of your best 8.</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BB840-E6AB-4277-9A0F-C2CDB10680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8224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this first session we’re going to give you an Overview of the System and we’re going to look at some of the Key Elements of the Rules.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Sandy will later go through the Handicap Committee procedures and the way in which Technology will underpin the system.</a:t>
            </a:r>
            <a:endParaRPr lang="en-GB" sz="1200" kern="1200" dirty="0">
              <a:solidFill>
                <a:schemeClr val="tx1"/>
              </a:solidFill>
              <a:effectLst/>
              <a:latin typeface="+mn-lt"/>
              <a:ea typeface="+mn-ea"/>
              <a:cs typeface="+mn-cs"/>
            </a:endParaRPr>
          </a:p>
          <a:p>
            <a:pPr marL="285750" indent="-2857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B15CCEEE-E9A9-443D-B33D-FBCFF440057A}" type="slidenum">
              <a:rPr lang="en-US" smtClean="0"/>
              <a:t>3</a:t>
            </a:fld>
            <a:endParaRPr lang="en-US" dirty="0"/>
          </a:p>
        </p:txBody>
      </p:sp>
    </p:spTree>
    <p:extLst>
      <p:ext uri="{BB962C8B-B14F-4D97-AF65-F5344CB8AC3E}">
        <p14:creationId xmlns:p14="http://schemas.microsoft.com/office/powerpoint/2010/main" val="1645429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Rule 2.1, these are the scores which are acceptable for handicap purposes:-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Rounds played in an authorized format. </a:t>
            </a:r>
            <a:endParaRPr lang="en-GB"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Rounds played over a minimum number of holes - we’ll look at this in a bit more detail shortly</a:t>
            </a:r>
            <a:endParaRPr lang="en-GB"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Rounds played by the Rules of Golf, and</a:t>
            </a:r>
            <a:endParaRPr lang="en-GB"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with at least one other person - and generally someone who’s acceptable to your handicap committee.</a:t>
            </a:r>
            <a:endParaRPr lang="en-GB"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on a course with current Course and Slope Ratings</a:t>
            </a:r>
            <a:endParaRPr lang="en-GB"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The score has to be certified, or signed, by a marker </a:t>
            </a:r>
            <a:r>
              <a:rPr lang="en-US" sz="1200" i="1" u="sng" strike="noStrike" kern="1200" dirty="0">
                <a:solidFill>
                  <a:schemeClr val="tx1"/>
                </a:solidFill>
                <a:effectLst/>
                <a:latin typeface="+mn-lt"/>
                <a:ea typeface="+mn-ea"/>
                <a:cs typeface="+mn-cs"/>
              </a:rPr>
              <a:t>and</a:t>
            </a:r>
            <a:r>
              <a:rPr lang="en-US" sz="1200" u="none" strike="noStrike" kern="1200" dirty="0">
                <a:solidFill>
                  <a:schemeClr val="tx1"/>
                </a:solidFill>
                <a:effectLst/>
                <a:latin typeface="+mn-lt"/>
                <a:ea typeface="+mn-ea"/>
                <a:cs typeface="+mn-cs"/>
              </a:rPr>
              <a:t> be made available for peer review</a:t>
            </a:r>
            <a:endParaRPr lang="en-GB" sz="1200" u="none" strike="noStrike"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one or more of these requirements are not met, the score is not acceptable for handicap purposes.</a:t>
            </a:r>
            <a:endParaRPr lang="en-GB" sz="1200" kern="1200" dirty="0">
              <a:solidFill>
                <a:schemeClr val="tx1"/>
              </a:solidFill>
              <a:effectLst/>
              <a:latin typeface="+mn-lt"/>
              <a:ea typeface="+mn-ea"/>
              <a:cs typeface="+mn-cs"/>
            </a:endParaRPr>
          </a:p>
          <a:p>
            <a:pPr marL="0" marR="0" lvl="0" indent="0" algn="l" defTabSz="1204539"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285750" indent="-285750">
              <a:buFont typeface="Arial" panose="020B0604020202020204" pitchFamily="34" charset="0"/>
              <a:buChar char="•"/>
            </a:pPr>
            <a:r>
              <a:rPr lang="en-GB" dirty="0"/>
              <a:t>The score must be certified (see next slide)</a:t>
            </a:r>
          </a:p>
        </p:txBody>
      </p:sp>
      <p:sp>
        <p:nvSpPr>
          <p:cNvPr id="4" name="Slide Number Placeholder 3"/>
          <p:cNvSpPr>
            <a:spLocks noGrp="1"/>
          </p:cNvSpPr>
          <p:nvPr>
            <p:ph type="sldNum" sz="quarter" idx="5"/>
          </p:nvPr>
        </p:nvSpPr>
        <p:spPr/>
        <p:txBody>
          <a:bodyPr/>
          <a:lstStyle/>
          <a:p>
            <a:fld id="{B15CCEEE-E9A9-443D-B33D-FBCFF440057A}" type="slidenum">
              <a:rPr lang="en-US" smtClean="0"/>
              <a:t>22</a:t>
            </a:fld>
            <a:endParaRPr lang="en-US" dirty="0"/>
          </a:p>
        </p:txBody>
      </p:sp>
    </p:spTree>
    <p:extLst>
      <p:ext uri="{BB962C8B-B14F-4D97-AF65-F5344CB8AC3E}">
        <p14:creationId xmlns:p14="http://schemas.microsoft.com/office/powerpoint/2010/main" val="3541441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are the formats acceptable within GB &amp; I.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now, forget what you’ve heard about </a:t>
            </a:r>
            <a:r>
              <a:rPr lang="en-US" sz="1200" kern="1200" dirty="0" err="1">
                <a:solidFill>
                  <a:schemeClr val="tx1"/>
                </a:solidFill>
                <a:effectLst/>
                <a:latin typeface="+mn-lt"/>
                <a:ea typeface="+mn-ea"/>
                <a:cs typeface="+mn-cs"/>
              </a:rPr>
              <a:t>betterballs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matchplay</a:t>
            </a:r>
            <a:r>
              <a:rPr lang="en-US" sz="1200" kern="1200" dirty="0">
                <a:solidFill>
                  <a:schemeClr val="tx1"/>
                </a:solidFill>
                <a:effectLst/>
                <a:latin typeface="+mn-lt"/>
                <a:ea typeface="+mn-ea"/>
                <a:cs typeface="+mn-cs"/>
              </a:rPr>
              <a:t> and submitting a card every time you go out to play recreational golf.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Truth is that under WHS we will be using exactly the same formats as we do now, so that’s individual stroke play, whether </a:t>
            </a:r>
            <a:r>
              <a:rPr lang="en-US" sz="1200" kern="1200" dirty="0" err="1">
                <a:solidFill>
                  <a:schemeClr val="tx1"/>
                </a:solidFill>
                <a:effectLst/>
                <a:latin typeface="+mn-lt"/>
                <a:ea typeface="+mn-ea"/>
                <a:cs typeface="+mn-cs"/>
              </a:rPr>
              <a:t>organised</a:t>
            </a:r>
            <a:r>
              <a:rPr lang="en-US" sz="1200" kern="1200" dirty="0">
                <a:solidFill>
                  <a:schemeClr val="tx1"/>
                </a:solidFill>
                <a:effectLst/>
                <a:latin typeface="+mn-lt"/>
                <a:ea typeface="+mn-ea"/>
                <a:cs typeface="+mn-cs"/>
              </a:rPr>
              <a:t> or in general play, in other words medals, </a:t>
            </a:r>
            <a:r>
              <a:rPr lang="en-US" sz="1200" kern="1200" dirty="0" err="1">
                <a:solidFill>
                  <a:schemeClr val="tx1"/>
                </a:solidFill>
                <a:effectLst/>
                <a:latin typeface="+mn-lt"/>
                <a:ea typeface="+mn-ea"/>
                <a:cs typeface="+mn-cs"/>
              </a:rPr>
              <a:t>stablefords</a:t>
            </a:r>
            <a:r>
              <a:rPr lang="en-US" sz="1200" kern="1200" dirty="0">
                <a:solidFill>
                  <a:schemeClr val="tx1"/>
                </a:solidFill>
                <a:effectLst/>
                <a:latin typeface="+mn-lt"/>
                <a:ea typeface="+mn-ea"/>
                <a:cs typeface="+mn-cs"/>
              </a:rPr>
              <a:t>, par/bogey and maximum score rounds.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By </a:t>
            </a:r>
            <a:r>
              <a:rPr lang="en-US" sz="1200" i="1" kern="1200" dirty="0">
                <a:solidFill>
                  <a:schemeClr val="tx1"/>
                </a:solidFill>
                <a:effectLst/>
                <a:latin typeface="+mn-lt"/>
                <a:ea typeface="+mn-ea"/>
                <a:cs typeface="+mn-cs"/>
              </a:rPr>
              <a:t>general play </a:t>
            </a:r>
            <a:r>
              <a:rPr lang="en-US" sz="1200" kern="1200" dirty="0">
                <a:solidFill>
                  <a:schemeClr val="tx1"/>
                </a:solidFill>
                <a:effectLst/>
                <a:latin typeface="+mn-lt"/>
                <a:ea typeface="+mn-ea"/>
                <a:cs typeface="+mn-cs"/>
              </a:rPr>
              <a:t>we mean supplementary scores.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By </a:t>
            </a:r>
            <a:r>
              <a:rPr lang="en-US" sz="1200" i="1" kern="1200" dirty="0" err="1">
                <a:solidFill>
                  <a:schemeClr val="tx1"/>
                </a:solidFill>
                <a:effectLst/>
                <a:latin typeface="+mn-lt"/>
                <a:ea typeface="+mn-ea"/>
                <a:cs typeface="+mn-cs"/>
              </a:rPr>
              <a:t>organised</a:t>
            </a:r>
            <a:r>
              <a:rPr lang="en-US" sz="1200" i="1" kern="1200" dirty="0">
                <a:solidFill>
                  <a:schemeClr val="tx1"/>
                </a:solidFill>
                <a:effectLst/>
                <a:latin typeface="+mn-lt"/>
                <a:ea typeface="+mn-ea"/>
                <a:cs typeface="+mn-cs"/>
              </a:rPr>
              <a:t> competitions</a:t>
            </a:r>
            <a:r>
              <a:rPr lang="en-US" sz="1200" kern="1200" dirty="0">
                <a:solidFill>
                  <a:schemeClr val="tx1"/>
                </a:solidFill>
                <a:effectLst/>
                <a:latin typeface="+mn-lt"/>
                <a:ea typeface="+mn-ea"/>
                <a:cs typeface="+mn-cs"/>
              </a:rPr>
              <a:t> we mean those </a:t>
            </a:r>
            <a:r>
              <a:rPr lang="en-US" sz="1200" kern="1200" dirty="0" err="1">
                <a:solidFill>
                  <a:schemeClr val="tx1"/>
                </a:solidFill>
                <a:effectLst/>
                <a:latin typeface="+mn-lt"/>
                <a:ea typeface="+mn-ea"/>
                <a:cs typeface="+mn-cs"/>
              </a:rPr>
              <a:t>organised</a:t>
            </a:r>
            <a:r>
              <a:rPr lang="en-US" sz="1200" kern="1200" dirty="0">
                <a:solidFill>
                  <a:schemeClr val="tx1"/>
                </a:solidFill>
                <a:effectLst/>
                <a:latin typeface="+mn-lt"/>
                <a:ea typeface="+mn-ea"/>
                <a:cs typeface="+mn-cs"/>
              </a:rPr>
              <a:t> by the handicap committee, or regularly </a:t>
            </a:r>
            <a:r>
              <a:rPr lang="en-US" sz="1200" kern="1200" dirty="0" err="1">
                <a:solidFill>
                  <a:schemeClr val="tx1"/>
                </a:solidFill>
                <a:effectLst/>
                <a:latin typeface="+mn-lt"/>
                <a:ea typeface="+mn-ea"/>
                <a:cs typeface="+mn-cs"/>
              </a:rPr>
              <a:t>organised</a:t>
            </a:r>
            <a:r>
              <a:rPr lang="en-US" sz="1200" kern="1200" dirty="0">
                <a:solidFill>
                  <a:schemeClr val="tx1"/>
                </a:solidFill>
                <a:effectLst/>
                <a:latin typeface="+mn-lt"/>
                <a:ea typeface="+mn-ea"/>
                <a:cs typeface="+mn-cs"/>
              </a:rPr>
              <a:t> events such as Roll-Ups or Swindles, not necessarily </a:t>
            </a:r>
            <a:r>
              <a:rPr lang="en-US" sz="1200" kern="1200" dirty="0" err="1">
                <a:solidFill>
                  <a:schemeClr val="tx1"/>
                </a:solidFill>
                <a:effectLst/>
                <a:latin typeface="+mn-lt"/>
                <a:ea typeface="+mn-ea"/>
                <a:cs typeface="+mn-cs"/>
              </a:rPr>
              <a:t>organised</a:t>
            </a:r>
            <a:r>
              <a:rPr lang="en-US" sz="1200" kern="1200" dirty="0">
                <a:solidFill>
                  <a:schemeClr val="tx1"/>
                </a:solidFill>
                <a:effectLst/>
                <a:latin typeface="+mn-lt"/>
                <a:ea typeface="+mn-ea"/>
                <a:cs typeface="+mn-cs"/>
              </a:rPr>
              <a:t> by the club, in can be the Professional or a member, but all those playing will have agreed that their scores can be submitted for handicap purposes.</a:t>
            </a: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B15CCEEE-E9A9-443D-B33D-FBCFF440057A}" type="slidenum">
              <a:rPr lang="en-US" smtClean="0"/>
              <a:t>23</a:t>
            </a:fld>
            <a:endParaRPr lang="en-US" dirty="0"/>
          </a:p>
        </p:txBody>
      </p:sp>
    </p:spTree>
    <p:extLst>
      <p:ext uri="{BB962C8B-B14F-4D97-AF65-F5344CB8AC3E}">
        <p14:creationId xmlns:p14="http://schemas.microsoft.com/office/powerpoint/2010/main" val="2791641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Rule 2.2.</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an 18 hole score - a minimum of 10 holes must be played for the score to be acceptable.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a 9 hole score all 9 holes must be played</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15CCEEE-E9A9-443D-B33D-FBCFF440057A}" type="slidenum">
              <a:rPr lang="en-US" smtClean="0"/>
              <a:t>24</a:t>
            </a:fld>
            <a:endParaRPr lang="en-US" dirty="0"/>
          </a:p>
        </p:txBody>
      </p:sp>
    </p:spTree>
    <p:extLst>
      <p:ext uri="{BB962C8B-B14F-4D97-AF65-F5344CB8AC3E}">
        <p14:creationId xmlns:p14="http://schemas.microsoft.com/office/powerpoint/2010/main" val="21675631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you do now, you adjust a high score by applying the Net Double Bogey rule - that’s the lowest score on a hole for the which a player would get ZERO stableford points.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if you’re playing an 18 hole round, and if all the holes haven’t been played, then you record a Net Par on those holes not played.</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By ‘holes not played’ we mean those not started, we don’t mean holes started but not finished - these are dealt with under the NDB rule.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there is an exception - if you’ve played less than 14 holes of an 18 hole round (say you didn’t play the 12th and 13th) you record a </a:t>
            </a:r>
            <a:r>
              <a:rPr lang="en-US" sz="1200" b="1" kern="1200" dirty="0">
                <a:solidFill>
                  <a:schemeClr val="tx1"/>
                </a:solidFill>
                <a:effectLst/>
                <a:latin typeface="+mn-lt"/>
                <a:ea typeface="+mn-ea"/>
                <a:cs typeface="+mn-cs"/>
              </a:rPr>
              <a:t>net par + 1</a:t>
            </a:r>
            <a:r>
              <a:rPr lang="en-US" sz="1200" kern="1200" dirty="0">
                <a:solidFill>
                  <a:schemeClr val="tx1"/>
                </a:solidFill>
                <a:effectLst/>
                <a:latin typeface="+mn-lt"/>
                <a:ea typeface="+mn-ea"/>
                <a:cs typeface="+mn-cs"/>
              </a:rPr>
              <a:t> on that first </a:t>
            </a:r>
            <a:r>
              <a:rPr lang="en-US" sz="1200" kern="1200" dirty="0" err="1">
                <a:solidFill>
                  <a:schemeClr val="tx1"/>
                </a:solidFill>
                <a:effectLst/>
                <a:latin typeface="+mn-lt"/>
                <a:ea typeface="+mn-ea"/>
                <a:cs typeface="+mn-cs"/>
              </a:rPr>
              <a:t>unplayed</a:t>
            </a:r>
            <a:r>
              <a:rPr lang="en-US" sz="1200" kern="1200" dirty="0">
                <a:solidFill>
                  <a:schemeClr val="tx1"/>
                </a:solidFill>
                <a:effectLst/>
                <a:latin typeface="+mn-lt"/>
                <a:ea typeface="+mn-ea"/>
                <a:cs typeface="+mn-cs"/>
              </a:rPr>
              <a:t> hole (the 12th), and the rest would be net pars.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there must be a valid reason why holes have not been played - for instance:</a:t>
            </a:r>
            <a:endParaRPr lang="en-GB" sz="1200"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bad light or bad weather</a:t>
            </a:r>
            <a:endParaRPr lang="en-GB"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player injury or illness, or</a:t>
            </a:r>
            <a:endParaRPr lang="en-GB"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hole being declared out of play by the Committee for maintenance or reconstruction.</a:t>
            </a:r>
            <a:endParaRPr lang="en-GB" sz="1200" u="none" strike="noStrike"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the Committee consider the player’s reason for not completing the round as being </a:t>
            </a:r>
            <a:r>
              <a:rPr lang="en-US" sz="1200" i="1" kern="1200" dirty="0">
                <a:solidFill>
                  <a:schemeClr val="tx1"/>
                </a:solidFill>
                <a:effectLst/>
                <a:latin typeface="+mn-lt"/>
                <a:ea typeface="+mn-ea"/>
                <a:cs typeface="+mn-cs"/>
              </a:rPr>
              <a:t>invalid</a:t>
            </a:r>
            <a:r>
              <a:rPr lang="en-US" sz="1200" kern="1200" dirty="0">
                <a:solidFill>
                  <a:schemeClr val="tx1"/>
                </a:solidFill>
                <a:effectLst/>
                <a:latin typeface="+mn-lt"/>
                <a:ea typeface="+mn-ea"/>
                <a:cs typeface="+mn-cs"/>
              </a:rPr>
              <a:t> they can apply a penalty score under Rule 7.1.</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will all be handled within the system and should be made clear when entering the scores into the system at the end of play.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key </a:t>
            </a:r>
            <a:r>
              <a:rPr lang="en-US" sz="1200" kern="1200" dirty="0" err="1">
                <a:solidFill>
                  <a:schemeClr val="tx1"/>
                </a:solidFill>
                <a:effectLst/>
                <a:latin typeface="+mn-lt"/>
                <a:ea typeface="+mn-ea"/>
                <a:cs typeface="+mn-cs"/>
              </a:rPr>
              <a:t>takeawy</a:t>
            </a:r>
            <a:r>
              <a:rPr lang="en-US" sz="1200" kern="1200" dirty="0">
                <a:solidFill>
                  <a:schemeClr val="tx1"/>
                </a:solidFill>
                <a:effectLst/>
                <a:latin typeface="+mn-lt"/>
                <a:ea typeface="+mn-ea"/>
                <a:cs typeface="+mn-cs"/>
              </a:rPr>
              <a:t> from this is that even if you do NR for whatever reason from a competition there is no reason to stop scoring on your scorecard. If you had a pretty good round going until you </a:t>
            </a:r>
            <a:r>
              <a:rPr lang="en-US" sz="1200" kern="1200" dirty="0" err="1">
                <a:solidFill>
                  <a:schemeClr val="tx1"/>
                </a:solidFill>
                <a:effectLst/>
                <a:latin typeface="+mn-lt"/>
                <a:ea typeface="+mn-ea"/>
                <a:cs typeface="+mn-cs"/>
              </a:rPr>
              <a:t>NR’d</a:t>
            </a:r>
            <a:r>
              <a:rPr lang="en-US" sz="1200" kern="1200" dirty="0">
                <a:solidFill>
                  <a:schemeClr val="tx1"/>
                </a:solidFill>
                <a:effectLst/>
                <a:latin typeface="+mn-lt"/>
                <a:ea typeface="+mn-ea"/>
                <a:cs typeface="+mn-cs"/>
              </a:rPr>
              <a:t>. You could then continue to enter scores and it may even end up as a card that forms part of your best 8 scores.</a:t>
            </a:r>
          </a:p>
          <a:p>
            <a:endParaRPr lang="en-U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5CCEEE-E9A9-443D-B33D-FBCFF440057A}" type="slidenum">
              <a:rPr lang="en-US" smtClean="0"/>
              <a:t>25</a:t>
            </a:fld>
            <a:endParaRPr lang="en-US" dirty="0"/>
          </a:p>
        </p:txBody>
      </p:sp>
    </p:spTree>
    <p:extLst>
      <p:ext uri="{BB962C8B-B14F-4D97-AF65-F5344CB8AC3E}">
        <p14:creationId xmlns:p14="http://schemas.microsoft.com/office/powerpoint/2010/main" val="2148201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Supplementary Scores are now referred to as General Play, but the process of submitting scores is exactly the same as now.</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as I said earlier - a player can be considered to have pre-registered to submit a supplementary score by playing in a regular </a:t>
            </a:r>
            <a:r>
              <a:rPr lang="en-US" sz="1200" kern="1200" dirty="0" err="1">
                <a:solidFill>
                  <a:schemeClr val="tx1"/>
                </a:solidFill>
                <a:effectLst/>
                <a:latin typeface="+mn-lt"/>
                <a:ea typeface="+mn-ea"/>
                <a:cs typeface="+mn-cs"/>
              </a:rPr>
              <a:t>organised</a:t>
            </a:r>
            <a:r>
              <a:rPr lang="en-US" sz="1200" kern="1200" dirty="0">
                <a:solidFill>
                  <a:schemeClr val="tx1"/>
                </a:solidFill>
                <a:effectLst/>
                <a:latin typeface="+mn-lt"/>
                <a:ea typeface="+mn-ea"/>
                <a:cs typeface="+mn-cs"/>
              </a:rPr>
              <a:t> event with other players - but the </a:t>
            </a:r>
            <a:r>
              <a:rPr lang="en-US" sz="1200" kern="1200" dirty="0" err="1">
                <a:solidFill>
                  <a:schemeClr val="tx1"/>
                </a:solidFill>
                <a:effectLst/>
                <a:latin typeface="+mn-lt"/>
                <a:ea typeface="+mn-ea"/>
                <a:cs typeface="+mn-cs"/>
              </a:rPr>
              <a:t>organiser</a:t>
            </a:r>
            <a:r>
              <a:rPr lang="en-US" sz="1200" kern="1200" dirty="0">
                <a:solidFill>
                  <a:schemeClr val="tx1"/>
                </a:solidFill>
                <a:effectLst/>
                <a:latin typeface="+mn-lt"/>
                <a:ea typeface="+mn-ea"/>
                <a:cs typeface="+mn-cs"/>
              </a:rPr>
              <a:t> should make that perfectly clear to those who are playing.</a:t>
            </a:r>
            <a:endParaRPr lang="en-GB" sz="1200" kern="1200" dirty="0">
              <a:solidFill>
                <a:schemeClr val="tx1"/>
              </a:solidFill>
              <a:effectLst/>
              <a:latin typeface="+mn-lt"/>
              <a:ea typeface="+mn-ea"/>
              <a:cs typeface="+mn-cs"/>
            </a:endParaRP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B15CCEEE-E9A9-443D-B33D-FBCFF440057A}" type="slidenum">
              <a:rPr lang="en-US" smtClean="0"/>
              <a:t>26</a:t>
            </a:fld>
            <a:endParaRPr lang="en-US" dirty="0"/>
          </a:p>
        </p:txBody>
      </p:sp>
    </p:spTree>
    <p:extLst>
      <p:ext uri="{BB962C8B-B14F-4D97-AF65-F5344CB8AC3E}">
        <p14:creationId xmlns:p14="http://schemas.microsoft.com/office/powerpoint/2010/main" val="22486886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where it gets a little confusing! Many people now play competitive golf abroad (although sadly not at present!)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Say you’re playing in Spain, and the competition is an individual stableford. That’s an acceptable format within both GB &amp; I and Spain - so you must return your score to your home club - that’s fairly clear.</a:t>
            </a:r>
            <a:endParaRPr lang="en-GB" sz="1200" u="none" strike="noStrike"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If you were playing in Spain in a fourball </a:t>
            </a:r>
            <a:r>
              <a:rPr lang="en-US" sz="1200" u="none" strike="noStrike" kern="1200" dirty="0" err="1">
                <a:solidFill>
                  <a:schemeClr val="tx1"/>
                </a:solidFill>
                <a:effectLst/>
                <a:latin typeface="+mn-lt"/>
                <a:ea typeface="+mn-ea"/>
                <a:cs typeface="+mn-cs"/>
              </a:rPr>
              <a:t>betterball</a:t>
            </a:r>
            <a:r>
              <a:rPr lang="en-US" sz="1200" u="none" strike="noStrike" kern="1200" dirty="0">
                <a:solidFill>
                  <a:schemeClr val="tx1"/>
                </a:solidFill>
                <a:effectLst/>
                <a:latin typeface="+mn-lt"/>
                <a:ea typeface="+mn-ea"/>
                <a:cs typeface="+mn-cs"/>
              </a:rPr>
              <a:t>, and say </a:t>
            </a:r>
            <a:r>
              <a:rPr lang="en-US" sz="1200" i="1" u="none" strike="noStrike" kern="1200" dirty="0">
                <a:solidFill>
                  <a:schemeClr val="tx1"/>
                </a:solidFill>
                <a:effectLst/>
                <a:latin typeface="+mn-lt"/>
                <a:ea typeface="+mn-ea"/>
                <a:cs typeface="+mn-cs"/>
              </a:rPr>
              <a:t>that</a:t>
            </a:r>
            <a:r>
              <a:rPr lang="en-US" sz="1200" u="none" strike="noStrike" kern="1200" dirty="0">
                <a:solidFill>
                  <a:schemeClr val="tx1"/>
                </a:solidFill>
                <a:effectLst/>
                <a:latin typeface="+mn-lt"/>
                <a:ea typeface="+mn-ea"/>
                <a:cs typeface="+mn-cs"/>
              </a:rPr>
              <a:t> was an acceptable score in Spain, but is clearly not over here, then you would also have to return your score to your home club. This is where the technology will be crucial in facilitating that.</a:t>
            </a:r>
            <a:endParaRPr lang="en-GB" sz="1200" u="none" strike="noStrike"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If you were playing in Spain in say a par/bogey, which may not be an </a:t>
            </a:r>
            <a:r>
              <a:rPr lang="en-US" sz="1200" u="none" strike="noStrike" kern="1200" dirty="0" err="1">
                <a:solidFill>
                  <a:schemeClr val="tx1"/>
                </a:solidFill>
                <a:effectLst/>
                <a:latin typeface="+mn-lt"/>
                <a:ea typeface="+mn-ea"/>
                <a:cs typeface="+mn-cs"/>
              </a:rPr>
              <a:t>authorised</a:t>
            </a:r>
            <a:r>
              <a:rPr lang="en-US" sz="1200" u="none" strike="noStrike" kern="1200" dirty="0">
                <a:solidFill>
                  <a:schemeClr val="tx1"/>
                </a:solidFill>
                <a:effectLst/>
                <a:latin typeface="+mn-lt"/>
                <a:ea typeface="+mn-ea"/>
                <a:cs typeface="+mn-cs"/>
              </a:rPr>
              <a:t> format in Spain, but is within GB &amp; I, then again you’d have to return your score to your home club.</a:t>
            </a:r>
            <a:endParaRPr lang="en-GB" sz="1200" u="none" strike="noStrike"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and finally …… if the round you’re playing in Spain is </a:t>
            </a:r>
            <a:r>
              <a:rPr lang="en-US" sz="1200" u="none" strike="noStrike" kern="1200" dirty="0" err="1">
                <a:solidFill>
                  <a:schemeClr val="tx1"/>
                </a:solidFill>
                <a:effectLst/>
                <a:latin typeface="+mn-lt"/>
                <a:ea typeface="+mn-ea"/>
                <a:cs typeface="+mn-cs"/>
              </a:rPr>
              <a:t>unauthorised</a:t>
            </a:r>
            <a:r>
              <a:rPr lang="en-US" sz="1200" u="none" strike="noStrike" kern="1200" dirty="0">
                <a:solidFill>
                  <a:schemeClr val="tx1"/>
                </a:solidFill>
                <a:effectLst/>
                <a:latin typeface="+mn-lt"/>
                <a:ea typeface="+mn-ea"/>
                <a:cs typeface="+mn-cs"/>
              </a:rPr>
              <a:t> both there and within GB &amp; I, say </a:t>
            </a:r>
            <a:r>
              <a:rPr lang="en-US" sz="1200" u="none" strike="noStrike" kern="1200" dirty="0" err="1">
                <a:solidFill>
                  <a:schemeClr val="tx1"/>
                </a:solidFill>
                <a:effectLst/>
                <a:latin typeface="+mn-lt"/>
                <a:ea typeface="+mn-ea"/>
                <a:cs typeface="+mn-cs"/>
              </a:rPr>
              <a:t>matchplay</a:t>
            </a:r>
            <a:r>
              <a:rPr lang="en-US" sz="1200" u="none" strike="noStrike" kern="1200" dirty="0">
                <a:solidFill>
                  <a:schemeClr val="tx1"/>
                </a:solidFill>
                <a:effectLst/>
                <a:latin typeface="+mn-lt"/>
                <a:ea typeface="+mn-ea"/>
                <a:cs typeface="+mn-cs"/>
              </a:rPr>
              <a:t>, then the score would not be acceptable for handicap purposes.</a:t>
            </a:r>
            <a:endParaRPr lang="en-GB"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15CCEEE-E9A9-443D-B33D-FBCFF440057A}" type="slidenum">
              <a:rPr lang="en-US" smtClean="0"/>
              <a:t>27</a:t>
            </a:fld>
            <a:endParaRPr lang="en-US" dirty="0"/>
          </a:p>
        </p:txBody>
      </p:sp>
    </p:spTree>
    <p:extLst>
      <p:ext uri="{BB962C8B-B14F-4D97-AF65-F5344CB8AC3E}">
        <p14:creationId xmlns:p14="http://schemas.microsoft.com/office/powerpoint/2010/main" val="22614970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I said previously, all acceptable scores </a:t>
            </a:r>
            <a:r>
              <a:rPr lang="en-US" sz="1200" b="1" kern="1200" dirty="0">
                <a:solidFill>
                  <a:schemeClr val="tx1"/>
                </a:solidFill>
                <a:effectLst/>
                <a:latin typeface="+mn-lt"/>
                <a:ea typeface="+mn-ea"/>
                <a:cs typeface="+mn-cs"/>
              </a:rPr>
              <a:t>must</a:t>
            </a:r>
            <a:r>
              <a:rPr lang="en-US" sz="1200" kern="1200" dirty="0">
                <a:solidFill>
                  <a:schemeClr val="tx1"/>
                </a:solidFill>
                <a:effectLst/>
                <a:latin typeface="+mn-lt"/>
                <a:ea typeface="+mn-ea"/>
                <a:cs typeface="+mn-cs"/>
              </a:rPr>
              <a:t> be certified by a marker </a:t>
            </a:r>
            <a:r>
              <a:rPr lang="en-US" sz="1200" u="sng"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be available for peer review as soon as possible after completing the round.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By ‘peer review’ we mean that the card can be further </a:t>
            </a:r>
            <a:r>
              <a:rPr lang="en-US" sz="1200" kern="1200" dirty="0" err="1">
                <a:solidFill>
                  <a:schemeClr val="tx1"/>
                </a:solidFill>
                <a:effectLst/>
                <a:latin typeface="+mn-lt"/>
                <a:ea typeface="+mn-ea"/>
                <a:cs typeface="+mn-cs"/>
              </a:rPr>
              <a:t>scrutinised</a:t>
            </a:r>
            <a:r>
              <a:rPr lang="en-US" sz="1200" kern="1200" dirty="0">
                <a:solidFill>
                  <a:schemeClr val="tx1"/>
                </a:solidFill>
                <a:effectLst/>
                <a:latin typeface="+mn-lt"/>
                <a:ea typeface="+mn-ea"/>
                <a:cs typeface="+mn-cs"/>
              </a:rPr>
              <a:t> by someone other than the marker who was playing in the same group, or, by someone who is a member of the same golf club.</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a player playing in the same group can challenge the score if he thinks that there are any anomalies on the posted card, and…..</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Member of the club can reasonably verify or challenge the player’s Handicap Index </a:t>
            </a:r>
            <a:r>
              <a:rPr lang="en-US" sz="1200" b="1" u="sng" kern="1200" dirty="0">
                <a:solidFill>
                  <a:schemeClr val="tx1"/>
                </a:solidFill>
                <a:effectLst/>
                <a:latin typeface="+mn-lt"/>
                <a:ea typeface="+mn-ea"/>
                <a:cs typeface="+mn-cs"/>
              </a:rPr>
              <a:t>if</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 has knowledge of that player’s demonstrated ability.</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in order to allow all of this, players' scoring records must be accessible to all other members of the golf club.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again a technology issue and is also covered in Appendix B of the Rules.</a:t>
            </a:r>
            <a:endParaRPr lang="en-GB" sz="1200" kern="1200" dirty="0">
              <a:solidFill>
                <a:schemeClr val="tx1"/>
              </a:solidFill>
              <a:effectLst/>
              <a:latin typeface="+mn-lt"/>
              <a:ea typeface="+mn-ea"/>
              <a:cs typeface="+mn-cs"/>
            </a:endParaRPr>
          </a:p>
          <a:p>
            <a:pPr marL="0" marR="0" lvl="0" indent="0" algn="l" defTabSz="1204539"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15CCEEE-E9A9-443D-B33D-FBCFF440057A}" type="slidenum">
              <a:rPr lang="en-US" smtClean="0"/>
              <a:t>28</a:t>
            </a:fld>
            <a:endParaRPr lang="en-US" dirty="0"/>
          </a:p>
        </p:txBody>
      </p:sp>
    </p:spTree>
    <p:extLst>
      <p:ext uri="{BB962C8B-B14F-4D97-AF65-F5344CB8AC3E}">
        <p14:creationId xmlns:p14="http://schemas.microsoft.com/office/powerpoint/2010/main" val="30073663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we move on now to the nitty gritty of actually playing golf under the new system, which after what we have just seen may seem a little daunting. However it is really quite simple. All you need to remember of 4 things.</a:t>
            </a:r>
          </a:p>
          <a:p>
            <a:endParaRPr lang="en-GB" dirty="0"/>
          </a:p>
          <a:p>
            <a:r>
              <a:rPr lang="en-GB" dirty="0"/>
              <a:t>Handicap Index. Know what it is and where to find it. </a:t>
            </a:r>
          </a:p>
          <a:p>
            <a:endParaRPr lang="en-GB" dirty="0"/>
          </a:p>
          <a:p>
            <a:r>
              <a:rPr lang="en-GB" dirty="0"/>
              <a:t>Course handicap. This is the big change, but won’t be completely alien to those who play a lot of golf abroad. You need to know what this is, how to work it out, or where to find it and we will move on to that shortly.</a:t>
            </a:r>
          </a:p>
          <a:p>
            <a:r>
              <a:rPr lang="en-GB" baseline="0" dirty="0"/>
              <a:t>If you are playing in a comp you will also need to know what your handicap allowance is. For the format you are playing and we will also touch on that </a:t>
            </a:r>
          </a:p>
          <a:p>
            <a:endParaRPr lang="en-GB" dirty="0"/>
          </a:p>
          <a:p>
            <a:r>
              <a:rPr lang="en-GB" dirty="0"/>
              <a:t>Play golf. We should all understand that even though most of us still struggle to do it well</a:t>
            </a:r>
          </a:p>
          <a:p>
            <a:endParaRPr lang="en-GB" dirty="0"/>
          </a:p>
          <a:p>
            <a:r>
              <a:rPr lang="en-GB" dirty="0"/>
              <a:t>Enter your score. If you are playing in qualifying round of course you must enter your score.</a:t>
            </a:r>
          </a:p>
          <a:p>
            <a:endParaRPr lang="en-GB" dirty="0"/>
          </a:p>
          <a:p>
            <a:endParaRPr lang="en-GB" dirty="0"/>
          </a:p>
        </p:txBody>
      </p:sp>
      <p:sp>
        <p:nvSpPr>
          <p:cNvPr id="4" name="Slide Number Placeholder 3"/>
          <p:cNvSpPr>
            <a:spLocks noGrp="1"/>
          </p:cNvSpPr>
          <p:nvPr>
            <p:ph type="sldNum" sz="quarter" idx="10"/>
          </p:nvPr>
        </p:nvSpPr>
        <p:spPr/>
        <p:txBody>
          <a:bodyPr/>
          <a:lstStyle/>
          <a:p>
            <a:fld id="{B15CCEEE-E9A9-443D-B33D-FBCFF440057A}" type="slidenum">
              <a:rPr lang="en-US" smtClean="0"/>
              <a:t>29</a:t>
            </a:fld>
            <a:endParaRPr lang="en-US" dirty="0"/>
          </a:p>
        </p:txBody>
      </p:sp>
    </p:spTree>
    <p:extLst>
      <p:ext uri="{BB962C8B-B14F-4D97-AF65-F5344CB8AC3E}">
        <p14:creationId xmlns:p14="http://schemas.microsoft.com/office/powerpoint/2010/main" val="3034815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order to play golf you must convert your handicap index into a </a:t>
            </a:r>
            <a:r>
              <a:rPr lang="en-GB" dirty="0" err="1"/>
              <a:t>couse</a:t>
            </a:r>
            <a:r>
              <a:rPr lang="en-GB" dirty="0"/>
              <a:t> handicap which may be different for each set of tees at your club and will be different. </a:t>
            </a:r>
          </a:p>
          <a:p>
            <a:endParaRPr lang="en-GB" baseline="0" dirty="0"/>
          </a:p>
          <a:p>
            <a:r>
              <a:rPr lang="en-GB" baseline="0" dirty="0"/>
              <a:t>Most golf clubs will be placing handicap conversion tables at the golf club. This will be located on the clubhouse wall, perhaps by the first tee, on the door of the pro shop. Please make sure you know where this is at your home club and make sure you find it before you play a different course. The clubs should be placing this in an obvious place so that golfers can access it and read it in all weathers and at all times of day even if the pro-shop or clubhouse facilities are shut.</a:t>
            </a:r>
          </a:p>
          <a:p>
            <a:r>
              <a:rPr lang="en-GB" baseline="0" dirty="0"/>
              <a:t> </a:t>
            </a:r>
          </a:p>
          <a:p>
            <a:r>
              <a:rPr lang="en-GB" baseline="0" dirty="0"/>
              <a:t>All clubs have been or will be send their slope ratings and slope charts so watch out for these charts appearing over the next few months.</a:t>
            </a:r>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B15CCEEE-E9A9-443D-B33D-FBCFF440057A}" type="slidenum">
              <a:rPr lang="en-US" smtClean="0"/>
              <a:t>30</a:t>
            </a:fld>
            <a:endParaRPr lang="en-US" dirty="0"/>
          </a:p>
        </p:txBody>
      </p:sp>
    </p:spTree>
    <p:extLst>
      <p:ext uri="{BB962C8B-B14F-4D97-AF65-F5344CB8AC3E}">
        <p14:creationId xmlns:p14="http://schemas.microsoft.com/office/powerpoint/2010/main" val="3387019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Practical demonstration. </a:t>
            </a:r>
          </a:p>
          <a:p>
            <a:r>
              <a:rPr lang="en-GB" dirty="0"/>
              <a:t>Here</a:t>
            </a:r>
            <a:r>
              <a:rPr lang="en-GB" baseline="0" dirty="0"/>
              <a:t> we have the Yellow Tees Course for </a:t>
            </a:r>
            <a:r>
              <a:rPr lang="en-GB" baseline="0" dirty="0" err="1"/>
              <a:t>Bulith</a:t>
            </a:r>
            <a:r>
              <a:rPr lang="en-GB" baseline="0" dirty="0"/>
              <a:t> Wells Golf Club. The Slope rating is 122 for Men Playing off the Yellow Tees.</a:t>
            </a:r>
          </a:p>
          <a:p>
            <a:endParaRPr lang="en-GB" dirty="0"/>
          </a:p>
          <a:p>
            <a:r>
              <a:rPr lang="en-GB" dirty="0"/>
              <a:t>If I am turning up to play</a:t>
            </a:r>
            <a:r>
              <a:rPr lang="en-GB" baseline="0" dirty="0"/>
              <a:t> in a round off golf off of the yellow tees and my handicap index was 15.6. I need to look up the parameter on the chart which includes 15.6 which would give me a subsequent course handicap of 17. </a:t>
            </a:r>
          </a:p>
          <a:p>
            <a:endParaRPr lang="en-GB" baseline="0" dirty="0"/>
          </a:p>
          <a:p>
            <a:r>
              <a:rPr lang="en-GB" dirty="0"/>
              <a:t>A player with an index of 54.0 could have a playing handicap</a:t>
            </a:r>
            <a:r>
              <a:rPr lang="en-GB" baseline="0" dirty="0"/>
              <a:t> higher than that. </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B15CCEEE-E9A9-443D-B33D-FBCFF440057A}" type="slidenum">
              <a:rPr lang="en-US" smtClean="0"/>
              <a:t>31</a:t>
            </a:fld>
            <a:endParaRPr lang="en-US" dirty="0"/>
          </a:p>
        </p:txBody>
      </p:sp>
    </p:spTree>
    <p:extLst>
      <p:ext uri="{BB962C8B-B14F-4D97-AF65-F5344CB8AC3E}">
        <p14:creationId xmlns:p14="http://schemas.microsoft.com/office/powerpoint/2010/main" val="3066441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Rules now include the </a:t>
            </a:r>
            <a:r>
              <a:rPr lang="en-US" sz="1200" i="1" kern="1200" dirty="0">
                <a:solidFill>
                  <a:schemeClr val="tx1"/>
                </a:solidFill>
                <a:effectLst/>
                <a:latin typeface="+mn-lt"/>
                <a:ea typeface="+mn-ea"/>
                <a:cs typeface="+mn-cs"/>
              </a:rPr>
              <a:t>USGA Course Rating System</a:t>
            </a:r>
            <a:r>
              <a:rPr lang="en-US" sz="1200" kern="1200" dirty="0">
                <a:solidFill>
                  <a:schemeClr val="tx1"/>
                </a:solidFill>
                <a:effectLst/>
                <a:latin typeface="+mn-lt"/>
                <a:ea typeface="+mn-ea"/>
                <a:cs typeface="+mn-cs"/>
              </a:rPr>
              <a:t>, something that we in Wales have been using for many </a:t>
            </a:r>
            <a:r>
              <a:rPr lang="en-US" sz="1200" kern="1200" dirty="0" err="1">
                <a:solidFill>
                  <a:schemeClr val="tx1"/>
                </a:solidFill>
                <a:effectLst/>
                <a:latin typeface="+mn-lt"/>
                <a:ea typeface="+mn-ea"/>
                <a:cs typeface="+mn-cs"/>
              </a:rPr>
              <a:t>many</a:t>
            </a:r>
            <a:r>
              <a:rPr lang="en-US" sz="1200" kern="1200" dirty="0">
                <a:solidFill>
                  <a:schemeClr val="tx1"/>
                </a:solidFill>
                <a:effectLst/>
                <a:latin typeface="+mn-lt"/>
                <a:ea typeface="+mn-ea"/>
                <a:cs typeface="+mn-cs"/>
              </a:rPr>
              <a:t> years. This system will become a fundamental part of enabling golfers to:</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obtain and maintain a Handicap Index</a:t>
            </a:r>
            <a:endParaRPr lang="en-GB"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Use that Index on any golf course around the world, and…..</a:t>
            </a:r>
            <a:endParaRPr lang="en-GB"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Compete or play with anyone else on a fair and equal basis.</a:t>
            </a:r>
            <a:endParaRPr lang="en-GB" sz="1200" u="none" strike="noStrike"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will it do this?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Well, by:-</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having a Course and Slope Rating for each set of tees</a:t>
            </a:r>
            <a:endParaRPr lang="en-GB"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by, applying adjustments to players’ handicap </a:t>
            </a:r>
            <a:r>
              <a:rPr lang="en-US" sz="1200" u="none" strike="noStrike" kern="1200" dirty="0" err="1">
                <a:solidFill>
                  <a:schemeClr val="tx1"/>
                </a:solidFill>
                <a:effectLst/>
                <a:latin typeface="+mn-lt"/>
                <a:ea typeface="+mn-ea"/>
                <a:cs typeface="+mn-cs"/>
              </a:rPr>
              <a:t>indicies</a:t>
            </a:r>
            <a:r>
              <a:rPr lang="en-US" sz="1200" u="none" strike="noStrike" kern="1200" dirty="0">
                <a:solidFill>
                  <a:schemeClr val="tx1"/>
                </a:solidFill>
                <a:effectLst/>
                <a:latin typeface="+mn-lt"/>
                <a:ea typeface="+mn-ea"/>
                <a:cs typeface="+mn-cs"/>
              </a:rPr>
              <a:t> to reflect the level of difficulty of the course being played, and also the format used.</a:t>
            </a:r>
            <a:endParaRPr lang="en-GB"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by, assessing the impact of Playing Conditions</a:t>
            </a:r>
            <a:endParaRPr lang="en-GB"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by, limiting maximum hole scores,</a:t>
            </a:r>
            <a:endParaRPr lang="en-GB"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by, applying uniform calculations for updating handicaps, and by updating these on a daily basis, and finally</a:t>
            </a:r>
            <a:endParaRPr lang="en-GB"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by, reviewing players’ Handicap </a:t>
            </a:r>
            <a:r>
              <a:rPr lang="en-US" sz="1200" u="none" strike="noStrike" kern="1200" dirty="0" err="1">
                <a:solidFill>
                  <a:schemeClr val="tx1"/>
                </a:solidFill>
                <a:effectLst/>
                <a:latin typeface="+mn-lt"/>
                <a:ea typeface="+mn-ea"/>
                <a:cs typeface="+mn-cs"/>
              </a:rPr>
              <a:t>Indicies</a:t>
            </a:r>
            <a:r>
              <a:rPr lang="en-US" sz="1200" u="none" strike="noStrike" kern="1200" dirty="0">
                <a:solidFill>
                  <a:schemeClr val="tx1"/>
                </a:solidFill>
                <a:effectLst/>
                <a:latin typeface="+mn-lt"/>
                <a:ea typeface="+mn-ea"/>
                <a:cs typeface="+mn-cs"/>
              </a:rPr>
              <a:t> on a regular basis.</a:t>
            </a:r>
            <a:endParaRPr lang="en-GB"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15CCEEE-E9A9-443D-B33D-FBCFF440057A}" type="slidenum">
              <a:rPr lang="en-US" smtClean="0"/>
              <a:t>4</a:t>
            </a:fld>
            <a:endParaRPr lang="en-US" dirty="0"/>
          </a:p>
        </p:txBody>
      </p:sp>
    </p:spTree>
    <p:extLst>
      <p:ext uri="{BB962C8B-B14F-4D97-AF65-F5344CB8AC3E}">
        <p14:creationId xmlns:p14="http://schemas.microsoft.com/office/powerpoint/2010/main" val="24976203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if I turned up to the course, perhaps a strange course to play and was a little disorganised I got to the first tee, realised I have missed the slope conversion chart which was up on the club house wall, so didn’t check out what my course handicap was………………… well all is not lost.</a:t>
            </a:r>
          </a:p>
          <a:p>
            <a:endParaRPr lang="en-GB" dirty="0"/>
          </a:p>
          <a:p>
            <a:r>
              <a:rPr lang="en-GB" dirty="0"/>
              <a:t>As long as we have a calculator on us (and most if not all phones do these days) then we can work out our course handicap really easily.</a:t>
            </a:r>
          </a:p>
          <a:p>
            <a:endParaRPr lang="en-GB" dirty="0"/>
          </a:p>
          <a:p>
            <a:r>
              <a:rPr lang="en-GB" dirty="0"/>
              <a:t>I do need to know what the slope rating for the course I play is and so if I was going to play the yellow tees I would do this calculation….. Go through calculation</a:t>
            </a:r>
          </a:p>
          <a:p>
            <a:r>
              <a:rPr lang="en-GB" dirty="0"/>
              <a:t>Now we are playing at Ashburnham GC which is a progressive club and have decided to rate their red tees for men. That day I'm playing with my girlfriend, wife, partner and instead of spending the whole round apart playing of different tees we want to play off the red together. If we needed to do the calculation as you can see the slope rating for the red tees is 116 so we do the same calculation… go through calculation</a:t>
            </a:r>
          </a:p>
          <a:p>
            <a:endParaRPr lang="en-GB" dirty="0"/>
          </a:p>
          <a:p>
            <a:r>
              <a:rPr lang="en-GB" dirty="0"/>
              <a:t>If you need to do the calculation yourself you need to know 3 bits of information. Slope rating of the course you are playing, your handicap index and the value 113. </a:t>
            </a:r>
          </a:p>
        </p:txBody>
      </p:sp>
      <p:sp>
        <p:nvSpPr>
          <p:cNvPr id="4" name="Slide Number Placeholder 3"/>
          <p:cNvSpPr>
            <a:spLocks noGrp="1"/>
          </p:cNvSpPr>
          <p:nvPr>
            <p:ph type="sldNum" sz="quarter" idx="5"/>
          </p:nvPr>
        </p:nvSpPr>
        <p:spPr/>
        <p:txBody>
          <a:bodyPr/>
          <a:lstStyle/>
          <a:p>
            <a:fld id="{DCF02DE0-5E88-403E-AB5F-74A01C64B239}" type="slidenum">
              <a:rPr lang="en-GB" smtClean="0"/>
              <a:t>32</a:t>
            </a:fld>
            <a:endParaRPr lang="en-GB"/>
          </a:p>
        </p:txBody>
      </p:sp>
    </p:spTree>
    <p:extLst>
      <p:ext uri="{BB962C8B-B14F-4D97-AF65-F5344CB8AC3E}">
        <p14:creationId xmlns:p14="http://schemas.microsoft.com/office/powerpoint/2010/main" val="4676310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you have worked our your course handicap you may need to work out your competition handicap allowance if you are then playing in a competition. </a:t>
            </a:r>
          </a:p>
          <a:p>
            <a:endParaRPr lang="en-GB" dirty="0"/>
          </a:p>
          <a:p>
            <a:r>
              <a:rPr lang="en-GB" sz="1200" dirty="0">
                <a:solidFill>
                  <a:schemeClr val="tx1"/>
                </a:solidFill>
                <a:latin typeface="Verdana" panose="020B0604030504040204" pitchFamily="34" charset="0"/>
                <a:ea typeface="Verdana" panose="020B0604030504040204" pitchFamily="34" charset="0"/>
              </a:rPr>
              <a:t>In some circumstances you may need to adjust your course handicap depending on the format you are playing.</a:t>
            </a:r>
          </a:p>
          <a:p>
            <a:endParaRPr lang="en-GB" sz="1200" dirty="0">
              <a:solidFill>
                <a:schemeClr val="tx1"/>
              </a:solidFill>
              <a:latin typeface="Verdana" panose="020B0604030504040204" pitchFamily="34" charset="0"/>
              <a:ea typeface="Verdana" panose="020B0604030504040204" pitchFamily="34" charset="0"/>
            </a:endParaRPr>
          </a:p>
          <a:p>
            <a:r>
              <a:rPr lang="en-GB" sz="1200" dirty="0">
                <a:solidFill>
                  <a:schemeClr val="tx1"/>
                </a:solidFill>
                <a:latin typeface="Verdana" panose="020B0604030504040204" pitchFamily="34" charset="0"/>
                <a:ea typeface="Verdana" panose="020B0604030504040204" pitchFamily="34" charset="0"/>
              </a:rPr>
              <a:t>The majority of competition golf that you play will require an additional adjustment which helps with equity. And we will have a closer look at that in the next slide.</a:t>
            </a:r>
          </a:p>
          <a:p>
            <a:endParaRPr lang="en-GB" sz="1200" dirty="0">
              <a:solidFill>
                <a:schemeClr val="tx1"/>
              </a:solidFill>
              <a:latin typeface="Verdana" panose="020B0604030504040204" pitchFamily="34" charset="0"/>
              <a:ea typeface="Verdana" panose="020B0604030504040204" pitchFamily="34" charset="0"/>
            </a:endParaRPr>
          </a:p>
          <a:p>
            <a:r>
              <a:rPr lang="en-GB" sz="1200" dirty="0">
                <a:solidFill>
                  <a:schemeClr val="tx1"/>
                </a:solidFill>
                <a:latin typeface="Verdana" panose="020B0604030504040204" pitchFamily="34" charset="0"/>
                <a:ea typeface="Verdana" panose="020B0604030504040204" pitchFamily="34" charset="0"/>
              </a:rPr>
              <a:t>In many cases this will be applied automatically by the computer at the end of the round,</a:t>
            </a:r>
          </a:p>
          <a:p>
            <a:endParaRPr lang="en-GB" sz="1200" dirty="0">
              <a:solidFill>
                <a:schemeClr val="tx1"/>
              </a:solidFill>
              <a:latin typeface="Verdana" panose="020B0604030504040204" pitchFamily="34" charset="0"/>
              <a:ea typeface="Verdana" panose="020B0604030504040204" pitchFamily="34" charset="0"/>
            </a:endParaRPr>
          </a:p>
          <a:p>
            <a:endParaRPr lang="en-GB" sz="1200" dirty="0">
              <a:solidFill>
                <a:schemeClr val="tx1"/>
              </a:solidFill>
              <a:latin typeface="Verdana" panose="020B0604030504040204" pitchFamily="34" charset="0"/>
              <a:ea typeface="Verdana" panose="020B0604030504040204" pitchFamily="34" charset="0"/>
            </a:endParaRPr>
          </a:p>
          <a:p>
            <a:endParaRPr lang="en-GB" sz="1200" dirty="0">
              <a:solidFill>
                <a:schemeClr val="tx1"/>
              </a:solidFill>
              <a:latin typeface="Verdana" panose="020B0604030504040204" pitchFamily="34" charset="0"/>
              <a:ea typeface="Verdana" panose="020B0604030504040204" pitchFamily="34" charset="0"/>
            </a:endParaRPr>
          </a:p>
          <a:p>
            <a:endParaRPr lang="en-GB" dirty="0"/>
          </a:p>
          <a:p>
            <a:endParaRPr lang="en-GB" dirty="0"/>
          </a:p>
        </p:txBody>
      </p:sp>
      <p:sp>
        <p:nvSpPr>
          <p:cNvPr id="4" name="Slide Number Placeholder 3"/>
          <p:cNvSpPr>
            <a:spLocks noGrp="1"/>
          </p:cNvSpPr>
          <p:nvPr>
            <p:ph type="sldNum" sz="quarter" idx="10"/>
          </p:nvPr>
        </p:nvSpPr>
        <p:spPr/>
        <p:txBody>
          <a:bodyPr/>
          <a:lstStyle/>
          <a:p>
            <a:fld id="{B15CCEEE-E9A9-443D-B33D-FBCFF440057A}" type="slidenum">
              <a:rPr lang="en-US" smtClean="0"/>
              <a:t>33</a:t>
            </a:fld>
            <a:endParaRPr lang="en-US" dirty="0"/>
          </a:p>
        </p:txBody>
      </p:sp>
    </p:spTree>
    <p:extLst>
      <p:ext uri="{BB962C8B-B14F-4D97-AF65-F5344CB8AC3E}">
        <p14:creationId xmlns:p14="http://schemas.microsoft.com/office/powerpoint/2010/main" val="19448916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this table shows all of the competition handicap allowances for individual competitions that should be applied. </a:t>
            </a:r>
          </a:p>
          <a:p>
            <a:endParaRPr lang="en-GB" dirty="0"/>
          </a:p>
          <a:p>
            <a:r>
              <a:rPr lang="en-GB" dirty="0"/>
              <a:t>These allowances are applied to the course handicap and the resulting strokes received is called the playing handicap.</a:t>
            </a:r>
          </a:p>
          <a:p>
            <a:r>
              <a:rPr lang="en-GB" dirty="0"/>
              <a:t>This allows for equity to be achieved across all formats, giving all players an equal opportunity for success</a:t>
            </a:r>
          </a:p>
          <a:p>
            <a:endParaRPr lang="en-GB" dirty="0"/>
          </a:p>
          <a:p>
            <a:r>
              <a:rPr lang="en-GB" dirty="0"/>
              <a:t>A golfer can still play in a singles event using their course handicap and then you can allow the software to adjust the strokes received for the leader board nett scores.</a:t>
            </a:r>
          </a:p>
          <a:p>
            <a:endParaRPr lang="en-GB" dirty="0"/>
          </a:p>
          <a:p>
            <a:r>
              <a:rPr lang="en-GB" dirty="0"/>
              <a:t>Why:</a:t>
            </a:r>
          </a:p>
          <a:p>
            <a:r>
              <a:rPr lang="en-GB" dirty="0"/>
              <a:t>8 out of 20 provides equity for head to head </a:t>
            </a:r>
            <a:r>
              <a:rPr lang="en-GB" dirty="0" err="1"/>
              <a:t>matchplay</a:t>
            </a:r>
            <a:r>
              <a:rPr lang="en-GB" dirty="0"/>
              <a:t>, but in </a:t>
            </a:r>
            <a:r>
              <a:rPr lang="en-GB" dirty="0" err="1"/>
              <a:t>strokeplay</a:t>
            </a:r>
            <a:r>
              <a:rPr lang="en-GB" dirty="0"/>
              <a:t> it slightly favours the higher handicaps. For this reason there is a 95% stroke allowance applied to the course handicap to determine the Playing Handicap (strokes received) for the competition nett results. </a:t>
            </a:r>
          </a:p>
          <a:p>
            <a:endParaRPr lang="en-GB" dirty="0"/>
          </a:p>
          <a:p>
            <a:r>
              <a:rPr lang="en-GB" dirty="0"/>
              <a:t>This is a common concept used across all the outgoing handicap systems in an effort to promote equality. </a:t>
            </a:r>
          </a:p>
          <a:p>
            <a:endParaRPr lang="en-GB" dirty="0"/>
          </a:p>
          <a:p>
            <a:r>
              <a:rPr lang="en-GB" dirty="0"/>
              <a:t>Key message here is for you individual stroke play you don’t absolutely need to work out your playing handicap the computer can do that for you afterwards just play with your course handicap…………… of course you will need to do the calculations is you are playing in team events. </a:t>
            </a:r>
          </a:p>
          <a:p>
            <a:endParaRPr lang="en-GB" dirty="0"/>
          </a:p>
          <a:p>
            <a:endParaRPr lang="en-GB" dirty="0"/>
          </a:p>
        </p:txBody>
      </p:sp>
      <p:sp>
        <p:nvSpPr>
          <p:cNvPr id="4" name="Slide Number Placeholder 3"/>
          <p:cNvSpPr>
            <a:spLocks noGrp="1"/>
          </p:cNvSpPr>
          <p:nvPr>
            <p:ph type="sldNum" sz="quarter" idx="10"/>
          </p:nvPr>
        </p:nvSpPr>
        <p:spPr/>
        <p:txBody>
          <a:bodyPr/>
          <a:lstStyle/>
          <a:p>
            <a:fld id="{B15CCEEE-E9A9-443D-B33D-FBCFF440057A}" type="slidenum">
              <a:rPr lang="en-US" smtClean="0"/>
              <a:t>34</a:t>
            </a:fld>
            <a:endParaRPr lang="en-US" dirty="0"/>
          </a:p>
        </p:txBody>
      </p:sp>
    </p:spTree>
    <p:extLst>
      <p:ext uri="{BB962C8B-B14F-4D97-AF65-F5344CB8AC3E}">
        <p14:creationId xmlns:p14="http://schemas.microsoft.com/office/powerpoint/2010/main" val="8971031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a:t>
            </a:r>
            <a:r>
              <a:rPr lang="en-US" baseline="0" dirty="0"/>
              <a:t> Score should be submitted as soon as possible after play has been completed as the handicap calculation will take place after midnight.</a:t>
            </a:r>
          </a:p>
          <a:p>
            <a:pPr marL="285750" indent="-285750">
              <a:buFont typeface="Arial" panose="020B0604020202020204" pitchFamily="34" charset="0"/>
              <a:buChar char="•"/>
            </a:pPr>
            <a:r>
              <a:rPr lang="en-US" baseline="0" dirty="0"/>
              <a:t>This should ideally done by the player directly into the computer system</a:t>
            </a:r>
          </a:p>
          <a:p>
            <a:pPr marL="285750" indent="-285750">
              <a:buFont typeface="Arial" panose="020B0604020202020204" pitchFamily="34" charset="0"/>
              <a:buChar char="•"/>
            </a:pPr>
            <a:r>
              <a:rPr lang="en-US" baseline="0" dirty="0"/>
              <a:t>Scores must be submitted hole by hole, ensuring that holes not played are clearly marked</a:t>
            </a:r>
          </a:p>
          <a:p>
            <a:pPr marL="285750" indent="-285750">
              <a:buFont typeface="Arial" panose="020B0604020202020204" pitchFamily="34" charset="0"/>
              <a:buChar char="•"/>
            </a:pPr>
            <a:r>
              <a:rPr lang="en-US" baseline="0" dirty="0"/>
              <a:t>The handicap will be updated overnight and will be ready for the player the next day</a:t>
            </a:r>
          </a:p>
          <a:p>
            <a:pPr marL="285750" indent="-285750">
              <a:buFont typeface="Arial" panose="020B0604020202020204" pitchFamily="34" charset="0"/>
              <a:buChar char="•"/>
            </a:pPr>
            <a:r>
              <a:rPr lang="en-US" baseline="0" dirty="0"/>
              <a:t>If a score cannot be added for some reason it must be added to the players record as soon as possible, ensuring the PCC adjustment is applied for the round played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Verdana" panose="020B0604030504040204" pitchFamily="34" charset="0"/>
                <a:ea typeface="Verdana" panose="020B0604030504040204" pitchFamily="34" charset="0"/>
              </a:rPr>
              <a:t>If more than one score is posted in a single day (</a:t>
            </a:r>
            <a:r>
              <a:rPr lang="en-US" sz="1200" dirty="0" err="1">
                <a:solidFill>
                  <a:schemeClr val="tx1"/>
                </a:solidFill>
                <a:latin typeface="Verdana" panose="020B0604030504040204" pitchFamily="34" charset="0"/>
                <a:ea typeface="Verdana" panose="020B0604030504040204" pitchFamily="34" charset="0"/>
              </a:rPr>
              <a:t>e.g</a:t>
            </a:r>
            <a:r>
              <a:rPr lang="en-US" sz="1200" dirty="0">
                <a:solidFill>
                  <a:schemeClr val="tx1"/>
                </a:solidFill>
                <a:latin typeface="Verdana" panose="020B0604030504040204" pitchFamily="34" charset="0"/>
                <a:ea typeface="Verdana" panose="020B0604030504040204" pitchFamily="34" charset="0"/>
              </a:rPr>
              <a:t> multi round competition) the Handicap Index would not normally be updated until the next day, so you  wouldn’t update the index between the rounds.</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The closing of a competition and the calculation of the handicap should not be confused. The score will be returned and recalculated regardless of whether the competition has been officially closed in terms of the result. So you won’t need to be returning to the club on a Saturday night to satisfy all the post competition admin if its not practical. </a:t>
            </a:r>
          </a:p>
          <a:p>
            <a:endParaRPr lang="en-US" baseline="0" dirty="0"/>
          </a:p>
          <a:p>
            <a:r>
              <a:rPr lang="en-US" dirty="0"/>
              <a:t>After</a:t>
            </a:r>
            <a:r>
              <a:rPr lang="en-US" baseline="0" dirty="0"/>
              <a:t> you have submitted a score for a competition, the system will calculate your new index the following night and you will be able to access you new handicap the following morning ready to play again. </a:t>
            </a:r>
          </a:p>
          <a:p>
            <a:endParaRPr lang="en-US" baseline="0" dirty="0"/>
          </a:p>
          <a:p>
            <a:r>
              <a:rPr lang="en-US" baseline="0" dirty="0"/>
              <a:t>The closing of a competition and the calculation of the handicap should not be confused. The handicap will be return and recalculated regardless of whether the competition has been officially closed. So you won’t need to be returning to the club on a Saturday night to satisfy all the post competition admin if its not practical. </a:t>
            </a:r>
          </a:p>
          <a:p>
            <a:endParaRPr lang="en-US" baseline="0" dirty="0"/>
          </a:p>
          <a:p>
            <a:r>
              <a:rPr lang="en-US" baseline="0" dirty="0"/>
              <a:t>If you need to subsequently change scores or DQ scores from being qualifying then you can do so in the following days and the index will then be updated after that if needs be. </a:t>
            </a:r>
            <a:endParaRPr lang="en-US" dirty="0"/>
          </a:p>
          <a:p>
            <a:endParaRPr lang="en-US" baseline="0" dirty="0"/>
          </a:p>
          <a:p>
            <a:pPr marL="285750" indent="-285750">
              <a:buFont typeface="Arial" panose="020B0604020202020204" pitchFamily="34" charset="0"/>
              <a:buChar char="•"/>
            </a:pPr>
            <a:endParaRPr lang="en-US" baseline="0" dirty="0"/>
          </a:p>
          <a:p>
            <a:endParaRPr lang="en-US" baseline="0" dirty="0"/>
          </a:p>
          <a:p>
            <a:endParaRPr lang="en-US" dirty="0"/>
          </a:p>
        </p:txBody>
      </p:sp>
      <p:sp>
        <p:nvSpPr>
          <p:cNvPr id="4" name="Slide Number Placeholder 3"/>
          <p:cNvSpPr>
            <a:spLocks noGrp="1"/>
          </p:cNvSpPr>
          <p:nvPr>
            <p:ph type="sldNum" sz="quarter" idx="5"/>
          </p:nvPr>
        </p:nvSpPr>
        <p:spPr/>
        <p:txBody>
          <a:bodyPr/>
          <a:lstStyle/>
          <a:p>
            <a:fld id="{B15CCEEE-E9A9-443D-B33D-FBCFF440057A}" type="slidenum">
              <a:rPr lang="en-US" smtClean="0"/>
              <a:t>35</a:t>
            </a:fld>
            <a:endParaRPr lang="en-US" dirty="0"/>
          </a:p>
        </p:txBody>
      </p:sp>
    </p:spTree>
    <p:extLst>
      <p:ext uri="{BB962C8B-B14F-4D97-AF65-F5344CB8AC3E}">
        <p14:creationId xmlns:p14="http://schemas.microsoft.com/office/powerpoint/2010/main" val="34739408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to recap the process:</a:t>
            </a:r>
          </a:p>
          <a:p>
            <a:pPr marL="285750" indent="-285750">
              <a:buFont typeface="Arial" panose="020B0604020202020204" pitchFamily="34" charset="0"/>
              <a:buChar char="•"/>
            </a:pPr>
            <a:r>
              <a:rPr lang="en-GB" dirty="0"/>
              <a:t>Know your handicap index, and where to</a:t>
            </a:r>
            <a:r>
              <a:rPr lang="en-GB" baseline="0" dirty="0"/>
              <a:t> find it</a:t>
            </a:r>
          </a:p>
          <a:p>
            <a:pPr marL="285750" indent="-285750">
              <a:buFont typeface="Arial" panose="020B0604020202020204" pitchFamily="34" charset="0"/>
              <a:buChar char="•"/>
            </a:pPr>
            <a:r>
              <a:rPr lang="en-GB" baseline="0" dirty="0"/>
              <a:t>Establish your course handicap, know where or how to look it up</a:t>
            </a:r>
          </a:p>
          <a:p>
            <a:pPr marL="285750" indent="-285750">
              <a:buFont typeface="Arial" panose="020B0604020202020204" pitchFamily="34" charset="0"/>
              <a:buChar char="•"/>
            </a:pPr>
            <a:r>
              <a:rPr lang="en-GB" baseline="0" dirty="0"/>
              <a:t>Adjust this for the format of golf you are playing</a:t>
            </a:r>
          </a:p>
          <a:p>
            <a:pPr marL="285750" indent="-285750">
              <a:buFont typeface="Arial" panose="020B0604020202020204" pitchFamily="34" charset="0"/>
              <a:buChar char="•"/>
            </a:pPr>
            <a:r>
              <a:rPr lang="en-GB" baseline="0" dirty="0"/>
              <a:t>Play</a:t>
            </a:r>
          </a:p>
          <a:p>
            <a:pPr marL="285750" indent="-285750">
              <a:buFont typeface="Arial" panose="020B0604020202020204" pitchFamily="34" charset="0"/>
              <a:buChar char="•"/>
            </a:pPr>
            <a:r>
              <a:rPr lang="en-GB" baseline="0" dirty="0"/>
              <a:t>Post your score asap.</a:t>
            </a:r>
          </a:p>
          <a:p>
            <a:endParaRPr lang="en-GB" dirty="0"/>
          </a:p>
        </p:txBody>
      </p:sp>
      <p:sp>
        <p:nvSpPr>
          <p:cNvPr id="4" name="Slide Number Placeholder 3"/>
          <p:cNvSpPr>
            <a:spLocks noGrp="1"/>
          </p:cNvSpPr>
          <p:nvPr>
            <p:ph type="sldNum" sz="quarter" idx="10"/>
          </p:nvPr>
        </p:nvSpPr>
        <p:spPr/>
        <p:txBody>
          <a:bodyPr/>
          <a:lstStyle/>
          <a:p>
            <a:fld id="{B15CCEEE-E9A9-443D-B33D-FBCFF440057A}" type="slidenum">
              <a:rPr lang="en-US" smtClean="0"/>
              <a:t>36</a:t>
            </a:fld>
            <a:endParaRPr lang="en-US" dirty="0"/>
          </a:p>
        </p:txBody>
      </p:sp>
    </p:spTree>
    <p:extLst>
      <p:ext uri="{BB962C8B-B14F-4D97-AF65-F5344CB8AC3E}">
        <p14:creationId xmlns:p14="http://schemas.microsoft.com/office/powerpoint/2010/main" val="10610667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a:t>
            </a:r>
            <a:r>
              <a:rPr lang="en-GB" dirty="0" err="1"/>
              <a:t>thats</a:t>
            </a:r>
            <a:r>
              <a:rPr lang="en-GB" dirty="0"/>
              <a:t> what the club will get but what about the players. </a:t>
            </a:r>
          </a:p>
          <a:p>
            <a:endParaRPr lang="en-GB" dirty="0"/>
          </a:p>
          <a:p>
            <a:r>
              <a:rPr lang="en-GB" dirty="0"/>
              <a:t>All players at affiliated clubs will get access to a personal </a:t>
            </a:r>
            <a:r>
              <a:rPr lang="en-GB" dirty="0" err="1"/>
              <a:t>mygolf</a:t>
            </a:r>
            <a:r>
              <a:rPr lang="en-GB" dirty="0"/>
              <a:t> profile. </a:t>
            </a:r>
          </a:p>
        </p:txBody>
      </p:sp>
      <p:sp>
        <p:nvSpPr>
          <p:cNvPr id="4" name="Slide Number Placeholder 3"/>
          <p:cNvSpPr>
            <a:spLocks noGrp="1"/>
          </p:cNvSpPr>
          <p:nvPr>
            <p:ph type="sldNum" sz="quarter" idx="10"/>
          </p:nvPr>
        </p:nvSpPr>
        <p:spPr/>
        <p:txBody>
          <a:bodyPr/>
          <a:lstStyle/>
          <a:p>
            <a:fld id="{B15CCEEE-E9A9-443D-B33D-FBCFF440057A}" type="slidenum">
              <a:rPr lang="en-US" smtClean="0"/>
              <a:t>37</a:t>
            </a:fld>
            <a:endParaRPr lang="en-US" dirty="0"/>
          </a:p>
        </p:txBody>
      </p:sp>
    </p:spTree>
    <p:extLst>
      <p:ext uri="{BB962C8B-B14F-4D97-AF65-F5344CB8AC3E}">
        <p14:creationId xmlns:p14="http://schemas.microsoft.com/office/powerpoint/2010/main" val="7552081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5CCEEE-E9A9-443D-B33D-FBCFF440057A}" type="slidenum">
              <a:rPr lang="en-US" smtClean="0"/>
              <a:t>38</a:t>
            </a:fld>
            <a:endParaRPr lang="en-US" dirty="0"/>
          </a:p>
        </p:txBody>
      </p:sp>
    </p:spTree>
    <p:extLst>
      <p:ext uri="{BB962C8B-B14F-4D97-AF65-F5344CB8AC3E}">
        <p14:creationId xmlns:p14="http://schemas.microsoft.com/office/powerpoint/2010/main" val="38772836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Once all handicaps are transitioned there will be a period where both records will run alongside one another. Probably for a month or so which will allow clubs and players to see how their handicaps will look at how their index will start to progress whilst still playing under their CONGU handicap.</a:t>
            </a:r>
            <a:endParaRPr lang="en-GB" dirty="0"/>
          </a:p>
          <a:p>
            <a:endParaRPr lang="en-GB" dirty="0"/>
          </a:p>
        </p:txBody>
      </p:sp>
      <p:sp>
        <p:nvSpPr>
          <p:cNvPr id="4" name="Slide Number Placeholder 3"/>
          <p:cNvSpPr>
            <a:spLocks noGrp="1"/>
          </p:cNvSpPr>
          <p:nvPr>
            <p:ph type="sldNum" sz="quarter" idx="10"/>
          </p:nvPr>
        </p:nvSpPr>
        <p:spPr/>
        <p:txBody>
          <a:bodyPr/>
          <a:lstStyle/>
          <a:p>
            <a:fld id="{B15CCEEE-E9A9-443D-B33D-FBCFF440057A}" type="slidenum">
              <a:rPr lang="en-US" smtClean="0"/>
              <a:t>39</a:t>
            </a:fld>
            <a:endParaRPr lang="en-US" dirty="0"/>
          </a:p>
        </p:txBody>
      </p:sp>
    </p:spTree>
    <p:extLst>
      <p:ext uri="{BB962C8B-B14F-4D97-AF65-F5344CB8AC3E}">
        <p14:creationId xmlns:p14="http://schemas.microsoft.com/office/powerpoint/2010/main" val="2687270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43013"/>
            <a:ext cx="4471988" cy="3354387"/>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Take this slide - both identical holes in terms of shape and length.</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top example has virtually no obstacles along its length, whereas in the lower example we’ve added water, which has to be crossed to both reach the fairway and the green, there are substantial bunkers at some of the Landing Zones and greenside, there are trees along both sides of the fairway, and there’s an OOB at the back of the green.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lower hole is significantly more difficult to play, especially for the Bogey player, so the Rating will be higher.</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handicap </a:t>
            </a:r>
            <a:r>
              <a:rPr lang="en-US" sz="1200" kern="1200" dirty="0" err="1">
                <a:solidFill>
                  <a:schemeClr val="tx1"/>
                </a:solidFill>
                <a:effectLst/>
                <a:latin typeface="+mn-lt"/>
                <a:ea typeface="+mn-ea"/>
                <a:cs typeface="+mn-cs"/>
              </a:rPr>
              <a:t>indicies</a:t>
            </a:r>
            <a:r>
              <a:rPr lang="en-US" sz="1200" kern="1200" dirty="0">
                <a:solidFill>
                  <a:schemeClr val="tx1"/>
                </a:solidFill>
                <a:effectLst/>
                <a:latin typeface="+mn-lt"/>
                <a:ea typeface="+mn-ea"/>
                <a:cs typeface="+mn-cs"/>
              </a:rPr>
              <a:t> will be adjusted relative to the difficulty of the course being played.</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one of the basis on which the WHS is built</a:t>
            </a:r>
            <a:endParaRPr lang="en-GB" sz="1200" kern="1200" dirty="0">
              <a:solidFill>
                <a:schemeClr val="tx1"/>
              </a:solidFill>
              <a:effectLst/>
              <a:latin typeface="+mn-lt"/>
              <a:ea typeface="+mn-ea"/>
              <a:cs typeface="+mn-cs"/>
            </a:endParaRPr>
          </a:p>
          <a:p>
            <a:endParaRPr lang="en-GB" dirty="0"/>
          </a:p>
          <a:p>
            <a:r>
              <a:rPr lang="en-GB" dirty="0"/>
              <a:t>  </a:t>
            </a:r>
          </a:p>
        </p:txBody>
      </p:sp>
      <p:sp>
        <p:nvSpPr>
          <p:cNvPr id="4" name="Slide Number Placeholder 3"/>
          <p:cNvSpPr>
            <a:spLocks noGrp="1"/>
          </p:cNvSpPr>
          <p:nvPr>
            <p:ph type="sldNum" sz="quarter" idx="10"/>
          </p:nvPr>
        </p:nvSpPr>
        <p:spPr/>
        <p:txBody>
          <a:bodyPr/>
          <a:lstStyle/>
          <a:p>
            <a:fld id="{69C971FF-EF28-4195-A575-329446EFAA55}" type="slidenum">
              <a:rPr lang="en-GB" smtClean="0"/>
              <a:t>5</a:t>
            </a:fld>
            <a:endParaRPr lang="en-GB" dirty="0"/>
          </a:p>
        </p:txBody>
      </p:sp>
    </p:spTree>
    <p:extLst>
      <p:ext uri="{BB962C8B-B14F-4D97-AF65-F5344CB8AC3E}">
        <p14:creationId xmlns:p14="http://schemas.microsoft.com/office/powerpoint/2010/main" val="2895940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Approximately 95% of the Rating is based on </a:t>
            </a:r>
            <a:r>
              <a:rPr lang="en-US" sz="1200" i="1" kern="1200" dirty="0">
                <a:solidFill>
                  <a:schemeClr val="tx1"/>
                </a:solidFill>
                <a:effectLst/>
                <a:latin typeface="+mn-lt"/>
                <a:ea typeface="+mn-ea"/>
                <a:cs typeface="+mn-cs"/>
              </a:rPr>
              <a:t>Length.</a:t>
            </a:r>
            <a:r>
              <a:rPr lang="en-US" sz="1200" kern="1200" dirty="0">
                <a:solidFill>
                  <a:schemeClr val="tx1"/>
                </a:solidFill>
                <a:effectLst/>
                <a:latin typeface="+mn-lt"/>
                <a:ea typeface="+mn-ea"/>
                <a:cs typeface="+mn-cs"/>
              </a:rPr>
              <a:t> and that figure includes: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the Measured Length of each hole - as shown on the Certificate of Measurements (which is why we ask for these before rating your courses)</a:t>
            </a:r>
            <a:endParaRPr lang="en-GB"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the Roll on the ball, which, on average, will be around 20 yards</a:t>
            </a:r>
            <a:endParaRPr lang="en-GB"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Elevation, which can either give you less or more Roll</a:t>
            </a:r>
            <a:endParaRPr lang="en-GB"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whether the hole is a Dogleg or a Lay-up, which could lengthen the effective length of the hole</a:t>
            </a:r>
            <a:endParaRPr lang="en-GB"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Wind - we would normal get average wind speeds form the Met Office, and finally……</a:t>
            </a:r>
            <a:endParaRPr lang="en-GB"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Altitude - shot lengths on courses which have an altitude greater than 2,000 ft will be adjusted because shots would travel further in the thin air.</a:t>
            </a:r>
            <a:endParaRPr lang="en-GB" sz="1200" u="none" strike="noStrike"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….then we have 10 </a:t>
            </a:r>
            <a:r>
              <a:rPr lang="en-US" sz="1200" i="1" kern="1200" dirty="0">
                <a:solidFill>
                  <a:schemeClr val="tx1"/>
                </a:solidFill>
                <a:effectLst/>
                <a:latin typeface="+mn-lt"/>
                <a:ea typeface="+mn-ea"/>
                <a:cs typeface="+mn-cs"/>
              </a:rPr>
              <a:t>Obstacles</a:t>
            </a:r>
            <a:r>
              <a:rPr lang="en-US" sz="1200" kern="1200" dirty="0">
                <a:solidFill>
                  <a:schemeClr val="tx1"/>
                </a:solidFill>
                <a:effectLst/>
                <a:latin typeface="+mn-lt"/>
                <a:ea typeface="+mn-ea"/>
                <a:cs typeface="+mn-cs"/>
              </a:rPr>
              <a:t> which we have to consider. So, we have….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the Topography - where we evaluate the impact of the train on play</a:t>
            </a:r>
            <a:endParaRPr lang="en-GB"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Fairways - how difficult is it to keep the ball on them?</a:t>
            </a:r>
            <a:endParaRPr lang="en-GB"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Green Target - how difficult is it to hit the green with your approach shot?</a:t>
            </a:r>
            <a:endParaRPr lang="en-GB"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Recoverability from the Rough - how difficult is it to recover if you miss the fairway or green?</a:t>
            </a:r>
            <a:endParaRPr lang="en-GB"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Bunkers - same again, how difficult is it to recover from them? where are they, how deep and so forth</a:t>
            </a:r>
            <a:endParaRPr lang="en-GB"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Penalty Areas - both Lateral and Crossing - what length of shot is needed to ‘safely carry’ a penalty area? what’s the distance of a Lateral obstruction from the </a:t>
            </a:r>
            <a:r>
              <a:rPr lang="en-US" sz="1200" u="none" strike="noStrike" kern="1200" dirty="0" err="1">
                <a:solidFill>
                  <a:schemeClr val="tx1"/>
                </a:solidFill>
                <a:effectLst/>
                <a:latin typeface="+mn-lt"/>
                <a:ea typeface="+mn-ea"/>
                <a:cs typeface="+mn-cs"/>
              </a:rPr>
              <a:t>centre</a:t>
            </a:r>
            <a:r>
              <a:rPr lang="en-US" sz="1200" u="none" strike="noStrike" kern="1200" dirty="0">
                <a:solidFill>
                  <a:schemeClr val="tx1"/>
                </a:solidFill>
                <a:effectLst/>
                <a:latin typeface="+mn-lt"/>
                <a:ea typeface="+mn-ea"/>
                <a:cs typeface="+mn-cs"/>
              </a:rPr>
              <a:t> of a Landing Zone?</a:t>
            </a:r>
            <a:endParaRPr lang="en-GB"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Trees - what’s the overall impact of trees on the play of a hole?</a:t>
            </a:r>
            <a:endParaRPr lang="en-GB"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Green Surfaces - how fast are they? are they flat or contoured? and finally…….</a:t>
            </a:r>
            <a:endParaRPr lang="en-GB"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Psychological - where we evaluate the cumulative effect of all the above obstacles on a player’s score</a:t>
            </a:r>
            <a:endParaRPr lang="en-GB"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15CCEEE-E9A9-443D-B33D-FBCFF440057A}" type="slidenum">
              <a:rPr lang="en-US" smtClean="0"/>
              <a:t>6</a:t>
            </a:fld>
            <a:endParaRPr lang="en-US" dirty="0"/>
          </a:p>
        </p:txBody>
      </p:sp>
    </p:spTree>
    <p:extLst>
      <p:ext uri="{BB962C8B-B14F-4D97-AF65-F5344CB8AC3E}">
        <p14:creationId xmlns:p14="http://schemas.microsoft.com/office/powerpoint/2010/main" val="2432155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43013"/>
            <a:ext cx="4471988" cy="3354387"/>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Well, Slope is the relative playing difficulty of a course for a Bogey golfer compared to that of for a Scratch golfer.</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That difference in the two rating figures is then multiplied by a fixed number (which is different for Men and Ladies) to arrive at the Slope Rating.</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Slope Ratings range from 55 to 155 - with 155 showing the most  relative difficulty.</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standard Slope Rating used throughout the System is 113, and you’ll find this figure cropping up in various algorithms, for example, when working out Gross Differentials.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average Slope Rating throughout GB&amp;I is around 124, but please don’t get hung up with your club’s Slope Rating compared to those of other clubs - Slope is not a direct comparison between one club and another. As I’ve just said, it’s the comparison between the scratch and bogey golfer on each set of tees.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9C971FF-EF28-4195-A575-329446EFAA55}" type="slidenum">
              <a:rPr lang="en-GB" smtClean="0"/>
              <a:t>7</a:t>
            </a:fld>
            <a:endParaRPr lang="en-GB" dirty="0"/>
          </a:p>
        </p:txBody>
      </p:sp>
    </p:spTree>
    <p:extLst>
      <p:ext uri="{BB962C8B-B14F-4D97-AF65-F5344CB8AC3E}">
        <p14:creationId xmlns:p14="http://schemas.microsoft.com/office/powerpoint/2010/main" val="3000425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The simple answer to that? ‘in exactly the same way as they do now - by submitting scores for 54 holes, made up of any combination of 9 or 18 hole rounds.</a:t>
            </a:r>
            <a:endParaRPr lang="en-GB"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227544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table shows the sequence used.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from 3 to 5 scores, we take the lowest score differential, and adjust that depending on the number of scores submitted, so 2 less than the lowest differential after 3 scores to no adjustment when we get to 5 scores.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Thereafter we start to average a set of the lowest differentials, starting from the average of the lowest 2 with 6 scores to the average of the lowest 8 when the player has a fully developed record of 20 scores.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Only scores from players with a fully developed handicap will be used in the Playing Conditions Calculations.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15CCEEE-E9A9-443D-B33D-FBCFF440057A}" type="slidenum">
              <a:rPr lang="en-US" smtClean="0"/>
              <a:t>9</a:t>
            </a:fld>
            <a:endParaRPr lang="en-US" dirty="0"/>
          </a:p>
        </p:txBody>
      </p:sp>
    </p:spTree>
    <p:extLst>
      <p:ext uri="{BB962C8B-B14F-4D97-AF65-F5344CB8AC3E}">
        <p14:creationId xmlns:p14="http://schemas.microsoft.com/office/powerpoint/2010/main" val="297466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So how do we </a:t>
            </a:r>
            <a:r>
              <a:rPr lang="en-US" sz="1200" b="1" kern="1200" dirty="0">
                <a:solidFill>
                  <a:schemeClr val="tx1"/>
                </a:solidFill>
                <a:effectLst/>
                <a:latin typeface="+mn-lt"/>
                <a:ea typeface="+mn-ea"/>
                <a:cs typeface="+mn-cs"/>
              </a:rPr>
              <a:t>CALCULATE HANDICAP INDICIES </a:t>
            </a:r>
            <a:r>
              <a:rPr lang="en-US" sz="1200" kern="1200" dirty="0">
                <a:solidFill>
                  <a:schemeClr val="tx1"/>
                </a:solidFill>
                <a:effectLst/>
                <a:latin typeface="+mn-lt"/>
                <a:ea typeface="+mn-ea"/>
                <a:cs typeface="+mn-cs"/>
              </a:rPr>
              <a:t>once a player has this fully developed handicap?</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know that we average the lowest 8 of the most recent 20 score differentials, rounded to nearest tenth - so to one decimal point.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system also has an inbuilt memory of </a:t>
            </a:r>
            <a:r>
              <a:rPr lang="en-US" sz="1200" u="sng" kern="1200" dirty="0">
                <a:solidFill>
                  <a:schemeClr val="tx1"/>
                </a:solidFill>
                <a:effectLst/>
                <a:latin typeface="+mn-lt"/>
                <a:ea typeface="+mn-ea"/>
                <a:cs typeface="+mn-cs"/>
              </a:rPr>
              <a:t>all</a:t>
            </a:r>
            <a:r>
              <a:rPr lang="en-US" sz="1200" kern="1200" dirty="0">
                <a:solidFill>
                  <a:schemeClr val="tx1"/>
                </a:solidFill>
                <a:effectLst/>
                <a:latin typeface="+mn-lt"/>
                <a:ea typeface="+mn-ea"/>
                <a:cs typeface="+mn-cs"/>
              </a:rPr>
              <a:t> scores within the past 12 months, and uses this to ‘cap’ a handicap to stop it rising too quickly because of a short run of poor form.</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also applies reductions for exceptional scores, which happens now of course, and these will be done automatically, but the Handicap Committee can override these reduction if it’s appropriate to do so.</a:t>
            </a:r>
            <a:endParaRPr lang="en-GB" sz="1200" kern="1200" dirty="0">
              <a:solidFill>
                <a:schemeClr val="tx1"/>
              </a:solidFill>
              <a:effectLst/>
              <a:latin typeface="+mn-lt"/>
              <a:ea typeface="+mn-ea"/>
              <a:cs typeface="+mn-cs"/>
            </a:endParaRP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5"/>
          </p:nvPr>
        </p:nvSpPr>
        <p:spPr/>
        <p:txBody>
          <a:bodyPr/>
          <a:lstStyle/>
          <a:p>
            <a:fld id="{B15CCEEE-E9A9-443D-B33D-FBCFF440057A}" type="slidenum">
              <a:rPr lang="en-US" smtClean="0"/>
              <a:t>10</a:t>
            </a:fld>
            <a:endParaRPr lang="en-US"/>
          </a:p>
        </p:txBody>
      </p:sp>
    </p:spTree>
    <p:extLst>
      <p:ext uri="{BB962C8B-B14F-4D97-AF65-F5344CB8AC3E}">
        <p14:creationId xmlns:p14="http://schemas.microsoft.com/office/powerpoint/2010/main" val="2113889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D1B904B-2CCB-A640-8A26-9C090B740567}"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A8B54-161A-A845-9E4F-DB4513304B08}" type="slidenum">
              <a:rPr lang="en-US" smtClean="0"/>
              <a:t>‹#›</a:t>
            </a:fld>
            <a:endParaRPr lang="en-US"/>
          </a:p>
        </p:txBody>
      </p:sp>
    </p:spTree>
    <p:extLst>
      <p:ext uri="{BB962C8B-B14F-4D97-AF65-F5344CB8AC3E}">
        <p14:creationId xmlns:p14="http://schemas.microsoft.com/office/powerpoint/2010/main" val="3977088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D1B904B-2CCB-A640-8A26-9C090B740567}"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A8B54-161A-A845-9E4F-DB4513304B08}" type="slidenum">
              <a:rPr lang="en-US" smtClean="0"/>
              <a:t>‹#›</a:t>
            </a:fld>
            <a:endParaRPr lang="en-US"/>
          </a:p>
        </p:txBody>
      </p:sp>
    </p:spTree>
    <p:extLst>
      <p:ext uri="{BB962C8B-B14F-4D97-AF65-F5344CB8AC3E}">
        <p14:creationId xmlns:p14="http://schemas.microsoft.com/office/powerpoint/2010/main" val="2443947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D1B904B-2CCB-A640-8A26-9C090B740567}"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A8B54-161A-A845-9E4F-DB4513304B08}" type="slidenum">
              <a:rPr lang="en-US" smtClean="0"/>
              <a:t>‹#›</a:t>
            </a:fld>
            <a:endParaRPr lang="en-US"/>
          </a:p>
        </p:txBody>
      </p:sp>
    </p:spTree>
    <p:extLst>
      <p:ext uri="{BB962C8B-B14F-4D97-AF65-F5344CB8AC3E}">
        <p14:creationId xmlns:p14="http://schemas.microsoft.com/office/powerpoint/2010/main" val="3336309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1-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410137"/>
            <a:ext cx="9144000" cy="914400"/>
          </a:xfrm>
          <a:prstGeom prst="rect">
            <a:avLst/>
          </a:prstGeom>
        </p:spPr>
        <p:txBody>
          <a:bodyPr lIns="365760" anchor="ctr">
            <a:normAutofit/>
          </a:bodyPr>
          <a:lstStyle>
            <a:lvl1pPr marL="201216" indent="0">
              <a:defRPr sz="2100" b="0">
                <a:solidFill>
                  <a:srgbClr val="004987"/>
                </a:solidFill>
                <a:latin typeface="Lucida Sans" panose="020B0602030504020204" pitchFamily="34" charset="0"/>
              </a:defRPr>
            </a:lvl1pPr>
          </a:lstStyle>
          <a:p>
            <a:r>
              <a:rPr lang="fr-FR"/>
              <a:t>Slide </a:t>
            </a:r>
            <a:r>
              <a:rPr lang="fr-FR" err="1"/>
              <a:t>title</a:t>
            </a:r>
            <a:r>
              <a:rPr lang="fr-FR"/>
              <a:t>: Lucida Sans 28</a:t>
            </a:r>
            <a:endParaRPr lang="en-US"/>
          </a:p>
        </p:txBody>
      </p:sp>
      <p:sp>
        <p:nvSpPr>
          <p:cNvPr id="3" name="Content Placeholder 2"/>
          <p:cNvSpPr>
            <a:spLocks noGrp="1"/>
          </p:cNvSpPr>
          <p:nvPr>
            <p:ph idx="1"/>
          </p:nvPr>
        </p:nvSpPr>
        <p:spPr>
          <a:xfrm>
            <a:off x="481535" y="1750741"/>
            <a:ext cx="4681481" cy="4038480"/>
          </a:xfrm>
          <a:prstGeom prst="rect">
            <a:avLst/>
          </a:prstGeom>
        </p:spPr>
        <p:txBody>
          <a:bodyPr>
            <a:noAutofit/>
          </a:bodyPr>
          <a:lstStyle>
            <a:lvl1pPr marL="0" indent="0">
              <a:spcBef>
                <a:spcPts val="0"/>
              </a:spcBef>
              <a:spcAft>
                <a:spcPts val="300"/>
              </a:spcAft>
              <a:buNone/>
              <a:defRPr sz="1350">
                <a:solidFill>
                  <a:srgbClr val="404040"/>
                </a:solidFill>
                <a:latin typeface="Lucida Sans" panose="020B0602030504020204" pitchFamily="34" charset="0"/>
              </a:defRPr>
            </a:lvl1pPr>
            <a:lvl2pPr marL="0" indent="0">
              <a:spcBef>
                <a:spcPts val="0"/>
              </a:spcBef>
              <a:spcAft>
                <a:spcPts val="300"/>
              </a:spcAft>
              <a:buNone/>
              <a:defRPr sz="1350">
                <a:solidFill>
                  <a:srgbClr val="404040"/>
                </a:solidFill>
                <a:latin typeface="Lucida Sans" panose="020B0602030504020204" pitchFamily="34" charset="0"/>
              </a:defRPr>
            </a:lvl2pPr>
            <a:lvl3pPr marL="344091" indent="-88106">
              <a:spcBef>
                <a:spcPts val="0"/>
              </a:spcBef>
              <a:spcAft>
                <a:spcPts val="300"/>
              </a:spcAft>
              <a:defRPr sz="1350">
                <a:solidFill>
                  <a:srgbClr val="404040"/>
                </a:solidFill>
                <a:latin typeface="Lucida Sans" panose="020B0602030504020204" pitchFamily="34" charset="0"/>
              </a:defRPr>
            </a:lvl3pPr>
            <a:lvl4pPr marL="513160" indent="-80963">
              <a:spcBef>
                <a:spcPts val="0"/>
              </a:spcBef>
              <a:spcAft>
                <a:spcPts val="300"/>
              </a:spcAft>
              <a:defRPr sz="1350">
                <a:solidFill>
                  <a:srgbClr val="404040"/>
                </a:solidFill>
                <a:latin typeface="Lucida Sans" panose="020B0602030504020204" pitchFamily="34" charset="0"/>
              </a:defRPr>
            </a:lvl4pPr>
            <a:lvl5pPr marL="688181" indent="-86916">
              <a:spcBef>
                <a:spcPts val="0"/>
              </a:spcBef>
              <a:spcAft>
                <a:spcPts val="300"/>
              </a:spcAft>
              <a:defRPr sz="1350">
                <a:solidFill>
                  <a:srgbClr val="404040"/>
                </a:solidFill>
                <a:latin typeface="Lucida Sans" panose="020B0602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5359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column 1-Pic">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079" y="1538868"/>
            <a:ext cx="4544123" cy="4389489"/>
          </a:xfrm>
          <a:prstGeom prst="rect">
            <a:avLst/>
          </a:prstGeom>
        </p:spPr>
        <p:txBody>
          <a:bodyPr>
            <a:noAutofit/>
          </a:bodyPr>
          <a:lstStyle>
            <a:lvl1pPr marL="0" indent="0">
              <a:spcBef>
                <a:spcPts val="0"/>
              </a:spcBef>
              <a:spcAft>
                <a:spcPts val="300"/>
              </a:spcAft>
              <a:buNone/>
              <a:defRPr sz="1350">
                <a:solidFill>
                  <a:srgbClr val="404040"/>
                </a:solidFill>
                <a:latin typeface="Lucida Sans" panose="020B0602030504020204" pitchFamily="34" charset="0"/>
              </a:defRPr>
            </a:lvl1pPr>
            <a:lvl2pPr marL="0" indent="0">
              <a:spcBef>
                <a:spcPts val="0"/>
              </a:spcBef>
              <a:spcAft>
                <a:spcPts val="300"/>
              </a:spcAft>
              <a:buNone/>
              <a:defRPr sz="1350">
                <a:solidFill>
                  <a:srgbClr val="404040"/>
                </a:solidFill>
                <a:latin typeface="Lucida Sans" panose="020B0602030504020204" pitchFamily="34" charset="0"/>
              </a:defRPr>
            </a:lvl2pPr>
            <a:lvl3pPr marL="344091" indent="-88106">
              <a:spcBef>
                <a:spcPts val="0"/>
              </a:spcBef>
              <a:spcAft>
                <a:spcPts val="300"/>
              </a:spcAft>
              <a:defRPr sz="1350">
                <a:solidFill>
                  <a:srgbClr val="404040"/>
                </a:solidFill>
                <a:latin typeface="Lucida Sans" panose="020B0602030504020204" pitchFamily="34" charset="0"/>
              </a:defRPr>
            </a:lvl3pPr>
            <a:lvl4pPr marL="513160" indent="-80963">
              <a:spcBef>
                <a:spcPts val="0"/>
              </a:spcBef>
              <a:spcAft>
                <a:spcPts val="300"/>
              </a:spcAft>
              <a:defRPr sz="1350">
                <a:solidFill>
                  <a:srgbClr val="404040"/>
                </a:solidFill>
                <a:latin typeface="Lucida Sans" panose="020B0602030504020204" pitchFamily="34" charset="0"/>
              </a:defRPr>
            </a:lvl4pPr>
            <a:lvl5pPr marL="688181" indent="-86916">
              <a:spcBef>
                <a:spcPts val="0"/>
              </a:spcBef>
              <a:spcAft>
                <a:spcPts val="300"/>
              </a:spcAft>
              <a:defRPr sz="1350">
                <a:solidFill>
                  <a:srgbClr val="404040"/>
                </a:solidFill>
                <a:latin typeface="Lucida Sans" panose="020B0602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504AFEA6-5EE5-43CA-84A4-4648F97759BD}"/>
              </a:ext>
            </a:extLst>
          </p:cNvPr>
          <p:cNvSpPr>
            <a:spLocks noGrp="1"/>
          </p:cNvSpPr>
          <p:nvPr>
            <p:ph type="pic" sz="quarter" idx="16"/>
          </p:nvPr>
        </p:nvSpPr>
        <p:spPr>
          <a:xfrm>
            <a:off x="5334000" y="1538869"/>
            <a:ext cx="3255227" cy="4389491"/>
          </a:xfrm>
          <a:prstGeom prst="rect">
            <a:avLst/>
          </a:prstGeom>
        </p:spPr>
        <p:txBody>
          <a:bodyPr/>
          <a:lstStyle/>
          <a:p>
            <a:r>
              <a:rPr lang="en-US" dirty="0"/>
              <a:t>Click icon to add picture</a:t>
            </a:r>
          </a:p>
        </p:txBody>
      </p:sp>
      <p:sp>
        <p:nvSpPr>
          <p:cNvPr id="11" name="Title 1">
            <a:extLst>
              <a:ext uri="{FF2B5EF4-FFF2-40B4-BE49-F238E27FC236}">
                <a16:creationId xmlns:a16="http://schemas.microsoft.com/office/drawing/2014/main" id="{8ABD71F1-865B-4FED-AAA2-F07759EF7F9D}"/>
              </a:ext>
            </a:extLst>
          </p:cNvPr>
          <p:cNvSpPr>
            <a:spLocks noGrp="1"/>
          </p:cNvSpPr>
          <p:nvPr>
            <p:ph type="title" hasCustomPrompt="1"/>
          </p:nvPr>
        </p:nvSpPr>
        <p:spPr>
          <a:xfrm>
            <a:off x="0" y="416684"/>
            <a:ext cx="9144000" cy="914400"/>
          </a:xfrm>
          <a:prstGeom prst="rect">
            <a:avLst/>
          </a:prstGeom>
        </p:spPr>
        <p:txBody>
          <a:bodyPr lIns="365760" anchor="ctr">
            <a:normAutofit/>
          </a:bodyPr>
          <a:lstStyle>
            <a:lvl1pPr marL="201216" indent="0">
              <a:defRPr sz="2100" b="0">
                <a:solidFill>
                  <a:srgbClr val="004987"/>
                </a:solidFill>
                <a:latin typeface="Lucida Sans" panose="020B0602030504020204" pitchFamily="34" charset="0"/>
              </a:defRPr>
            </a:lvl1pPr>
          </a:lstStyle>
          <a:p>
            <a:r>
              <a:rPr lang="fr-FR"/>
              <a:t>Slide </a:t>
            </a:r>
            <a:r>
              <a:rPr lang="fr-FR" err="1"/>
              <a:t>title</a:t>
            </a:r>
            <a:r>
              <a:rPr lang="fr-FR"/>
              <a:t>: Lucida Sans 28</a:t>
            </a:r>
            <a:endParaRPr lang="en-US"/>
          </a:p>
        </p:txBody>
      </p:sp>
    </p:spTree>
    <p:extLst>
      <p:ext uri="{BB962C8B-B14F-4D97-AF65-F5344CB8AC3E}">
        <p14:creationId xmlns:p14="http://schemas.microsoft.com/office/powerpoint/2010/main" val="2795817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Header -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421758"/>
            <a:ext cx="9144000" cy="914400"/>
          </a:xfrm>
          <a:prstGeom prst="rect">
            <a:avLst/>
          </a:prstGeom>
        </p:spPr>
        <p:txBody>
          <a:bodyPr lIns="365760" anchor="ctr">
            <a:normAutofit/>
          </a:bodyPr>
          <a:lstStyle>
            <a:lvl1pPr marL="201216" indent="0">
              <a:defRPr sz="2100" b="0">
                <a:solidFill>
                  <a:srgbClr val="004987"/>
                </a:solidFill>
                <a:latin typeface="Lucida Sans" panose="020B0602030504020204" pitchFamily="34" charset="0"/>
              </a:defRPr>
            </a:lvl1pPr>
          </a:lstStyle>
          <a:p>
            <a:r>
              <a:rPr lang="fr-FR"/>
              <a:t>Slide </a:t>
            </a:r>
            <a:r>
              <a:rPr lang="fr-FR" err="1"/>
              <a:t>title</a:t>
            </a:r>
            <a:r>
              <a:rPr lang="fr-FR"/>
              <a:t>: Lucida Sans 28</a:t>
            </a:r>
            <a:endParaRPr lang="en-US"/>
          </a:p>
        </p:txBody>
      </p:sp>
      <p:cxnSp>
        <p:nvCxnSpPr>
          <p:cNvPr id="4" name="Straight Connector 3">
            <a:extLst>
              <a:ext uri="{FF2B5EF4-FFF2-40B4-BE49-F238E27FC236}">
                <a16:creationId xmlns:a16="http://schemas.microsoft.com/office/drawing/2014/main" id="{663FC28A-A452-4910-883F-CFCCA895D2E6}"/>
              </a:ext>
            </a:extLst>
          </p:cNvPr>
          <p:cNvCxnSpPr>
            <a:cxnSpLocks/>
          </p:cNvCxnSpPr>
          <p:nvPr userDrawn="1"/>
        </p:nvCxnSpPr>
        <p:spPr>
          <a:xfrm>
            <a:off x="493441" y="6045947"/>
            <a:ext cx="8120876" cy="0"/>
          </a:xfrm>
          <a:prstGeom prst="line">
            <a:avLst/>
          </a:prstGeom>
          <a:ln w="6350" cmpd="sng">
            <a:solidFill>
              <a:srgbClr val="009FD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185323"/>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D1B904B-2CCB-A640-8A26-9C090B740567}"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A8B54-161A-A845-9E4F-DB4513304B08}" type="slidenum">
              <a:rPr lang="en-US" smtClean="0"/>
              <a:t>‹#›</a:t>
            </a:fld>
            <a:endParaRPr lang="en-US"/>
          </a:p>
        </p:txBody>
      </p:sp>
    </p:spTree>
    <p:extLst>
      <p:ext uri="{BB962C8B-B14F-4D97-AF65-F5344CB8AC3E}">
        <p14:creationId xmlns:p14="http://schemas.microsoft.com/office/powerpoint/2010/main" val="2153509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1B904B-2CCB-A640-8A26-9C090B740567}"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A8B54-161A-A845-9E4F-DB4513304B08}" type="slidenum">
              <a:rPr lang="en-US" smtClean="0"/>
              <a:t>‹#›</a:t>
            </a:fld>
            <a:endParaRPr lang="en-US"/>
          </a:p>
        </p:txBody>
      </p:sp>
    </p:spTree>
    <p:extLst>
      <p:ext uri="{BB962C8B-B14F-4D97-AF65-F5344CB8AC3E}">
        <p14:creationId xmlns:p14="http://schemas.microsoft.com/office/powerpoint/2010/main" val="506250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D1B904B-2CCB-A640-8A26-9C090B740567}" type="datetimeFigureOut">
              <a:rPr lang="en-US" smtClean="0"/>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A8B54-161A-A845-9E4F-DB4513304B08}" type="slidenum">
              <a:rPr lang="en-US" smtClean="0"/>
              <a:t>‹#›</a:t>
            </a:fld>
            <a:endParaRPr lang="en-US"/>
          </a:p>
        </p:txBody>
      </p:sp>
    </p:spTree>
    <p:extLst>
      <p:ext uri="{BB962C8B-B14F-4D97-AF65-F5344CB8AC3E}">
        <p14:creationId xmlns:p14="http://schemas.microsoft.com/office/powerpoint/2010/main" val="1106232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D1B904B-2CCB-A640-8A26-9C090B740567}" type="datetimeFigureOut">
              <a:rPr lang="en-US" smtClean="0"/>
              <a:t>8/14/2020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4A8B54-161A-A845-9E4F-DB4513304B08}" type="slidenum">
              <a:rPr lang="en-US" smtClean="0"/>
              <a:t>‹#›</a:t>
            </a:fld>
            <a:endParaRPr lang="en-US"/>
          </a:p>
        </p:txBody>
      </p:sp>
    </p:spTree>
    <p:extLst>
      <p:ext uri="{BB962C8B-B14F-4D97-AF65-F5344CB8AC3E}">
        <p14:creationId xmlns:p14="http://schemas.microsoft.com/office/powerpoint/2010/main" val="2169039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D1B904B-2CCB-A640-8A26-9C090B740567}" type="datetimeFigureOut">
              <a:rPr lang="en-US" smtClean="0"/>
              <a:t>8/14/2020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4A8B54-161A-A845-9E4F-DB4513304B08}" type="slidenum">
              <a:rPr lang="en-US" smtClean="0"/>
              <a:t>‹#›</a:t>
            </a:fld>
            <a:endParaRPr lang="en-US"/>
          </a:p>
        </p:txBody>
      </p:sp>
    </p:spTree>
    <p:extLst>
      <p:ext uri="{BB962C8B-B14F-4D97-AF65-F5344CB8AC3E}">
        <p14:creationId xmlns:p14="http://schemas.microsoft.com/office/powerpoint/2010/main" val="3380439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1B904B-2CCB-A640-8A26-9C090B740567}" type="datetimeFigureOut">
              <a:rPr lang="en-US" smtClean="0"/>
              <a:t>8/14/2020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4A8B54-161A-A845-9E4F-DB4513304B08}" type="slidenum">
              <a:rPr lang="en-US" smtClean="0"/>
              <a:t>‹#›</a:t>
            </a:fld>
            <a:endParaRPr lang="en-US"/>
          </a:p>
        </p:txBody>
      </p:sp>
    </p:spTree>
    <p:extLst>
      <p:ext uri="{BB962C8B-B14F-4D97-AF65-F5344CB8AC3E}">
        <p14:creationId xmlns:p14="http://schemas.microsoft.com/office/powerpoint/2010/main" val="3979100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D1B904B-2CCB-A640-8A26-9C090B740567}" type="datetimeFigureOut">
              <a:rPr lang="en-US" smtClean="0"/>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A8B54-161A-A845-9E4F-DB4513304B08}" type="slidenum">
              <a:rPr lang="en-US" smtClean="0"/>
              <a:t>‹#›</a:t>
            </a:fld>
            <a:endParaRPr lang="en-US"/>
          </a:p>
        </p:txBody>
      </p:sp>
    </p:spTree>
    <p:extLst>
      <p:ext uri="{BB962C8B-B14F-4D97-AF65-F5344CB8AC3E}">
        <p14:creationId xmlns:p14="http://schemas.microsoft.com/office/powerpoint/2010/main" val="1572145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D1B904B-2CCB-A640-8A26-9C090B740567}" type="datetimeFigureOut">
              <a:rPr lang="en-US" smtClean="0"/>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A8B54-161A-A845-9E4F-DB4513304B08}" type="slidenum">
              <a:rPr lang="en-US" smtClean="0"/>
              <a:t>‹#›</a:t>
            </a:fld>
            <a:endParaRPr lang="en-US"/>
          </a:p>
        </p:txBody>
      </p:sp>
    </p:spTree>
    <p:extLst>
      <p:ext uri="{BB962C8B-B14F-4D97-AF65-F5344CB8AC3E}">
        <p14:creationId xmlns:p14="http://schemas.microsoft.com/office/powerpoint/2010/main" val="408054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D1B904B-2CCB-A640-8A26-9C090B740567}" type="datetimeFigureOut">
              <a:rPr lang="en-US" smtClean="0"/>
              <a:t>8/14/2020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F4A8B54-161A-A845-9E4F-DB4513304B08}" type="slidenum">
              <a:rPr lang="en-US" smtClean="0"/>
              <a:t>‹#›</a:t>
            </a:fld>
            <a:endParaRPr lang="en-US"/>
          </a:p>
        </p:txBody>
      </p:sp>
    </p:spTree>
    <p:extLst>
      <p:ext uri="{BB962C8B-B14F-4D97-AF65-F5344CB8AC3E}">
        <p14:creationId xmlns:p14="http://schemas.microsoft.com/office/powerpoint/2010/main" val="392684395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2" r:id="rId13"/>
    <p:sldLayoutId id="2147483713"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3.xml"/><Relationship Id="rId5" Type="http://schemas.openxmlformats.org/officeDocument/2006/relationships/image" Target="../media/image18.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hyperlink" Target="https://en.wikipedia.org/wiki/File:Green_tick.svg" TargetMode="External"/><Relationship Id="rId5" Type="http://schemas.openxmlformats.org/officeDocument/2006/relationships/image" Target="../media/image22.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mailto:handicapping@walesgolf.org" TargetMode="Externa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_heade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74108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84F1FB-B1B1-44FD-BD42-D166A6387B53}"/>
              </a:ext>
            </a:extLst>
          </p:cNvPr>
          <p:cNvSpPr>
            <a:spLocks noGrp="1"/>
          </p:cNvSpPr>
          <p:nvPr>
            <p:ph idx="1"/>
          </p:nvPr>
        </p:nvSpPr>
        <p:spPr>
          <a:xfrm>
            <a:off x="485079" y="2053037"/>
            <a:ext cx="4544123" cy="4389489"/>
          </a:xfrm>
        </p:spPr>
        <p:txBody>
          <a:bodyPr/>
          <a:lstStyle/>
          <a:p>
            <a:endParaRPr lang="en-US" b="1" dirty="0"/>
          </a:p>
          <a:p>
            <a:endParaRPr lang="en-US" b="1" dirty="0"/>
          </a:p>
          <a:p>
            <a:r>
              <a:rPr lang="en-US" sz="1600" dirty="0">
                <a:latin typeface="Verdana" panose="020B0604030504040204" pitchFamily="34" charset="0"/>
                <a:ea typeface="Verdana" panose="020B0604030504040204" pitchFamily="34" charset="0"/>
              </a:rPr>
              <a:t>Average the lowest 8 of the most recent 20 score differentials, rounded to the nearest tenth.</a:t>
            </a:r>
          </a:p>
          <a:p>
            <a:pPr marL="214313" indent="-214313">
              <a:buFont typeface="Arial" panose="020B0604020202020204" pitchFamily="34" charset="0"/>
              <a:buChar char="•"/>
            </a:pPr>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Remembers previously demonstrated ability within a defined period of time.</a:t>
            </a:r>
          </a:p>
          <a:p>
            <a:pPr marL="214313" indent="-214313">
              <a:buFont typeface="Arial" panose="020B0604020202020204" pitchFamily="34" charset="0"/>
              <a:buChar char="•"/>
            </a:pPr>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Caps the upward movement of a handicap index within a defined period of time.</a:t>
            </a:r>
          </a:p>
          <a:p>
            <a:pPr marL="214313" indent="-214313">
              <a:buFont typeface="Arial" panose="020B0604020202020204" pitchFamily="34" charset="0"/>
              <a:buChar char="•"/>
            </a:pPr>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Applies additional adjustments to Index when an exceptional score is submitted. (ESR)</a:t>
            </a:r>
          </a:p>
          <a:p>
            <a:pPr marL="214313" indent="-214313">
              <a:buFont typeface="Arial" panose="020B0604020202020204" pitchFamily="34" charset="0"/>
              <a:buChar char="•"/>
            </a:pPr>
            <a:endParaRPr lang="en-US" dirty="0"/>
          </a:p>
          <a:p>
            <a:pPr marL="214313" indent="-214313">
              <a:buFont typeface="Arial" panose="020B0604020202020204" pitchFamily="34" charset="0"/>
              <a:buChar char="•"/>
            </a:pPr>
            <a:endParaRPr lang="en-US" dirty="0"/>
          </a:p>
          <a:p>
            <a:endParaRPr lang="en-US" dirty="0"/>
          </a:p>
        </p:txBody>
      </p:sp>
      <p:sp>
        <p:nvSpPr>
          <p:cNvPr id="2" name="Picture Placeholder 1">
            <a:extLst>
              <a:ext uri="{FF2B5EF4-FFF2-40B4-BE49-F238E27FC236}">
                <a16:creationId xmlns:a16="http://schemas.microsoft.com/office/drawing/2014/main" id="{58D1D794-C7F2-433B-81E2-E40987DB5F29}"/>
              </a:ext>
            </a:extLst>
          </p:cNvPr>
          <p:cNvSpPr>
            <a:spLocks noGrp="1"/>
          </p:cNvSpPr>
          <p:nvPr>
            <p:ph type="pic" sz="quarter" idx="16"/>
          </p:nvPr>
        </p:nvSpPr>
        <p:spPr/>
      </p:sp>
      <p:pic>
        <p:nvPicPr>
          <p:cNvPr id="15" name="Picture 14">
            <a:extLst>
              <a:ext uri="{FF2B5EF4-FFF2-40B4-BE49-F238E27FC236}">
                <a16:creationId xmlns:a16="http://schemas.microsoft.com/office/drawing/2014/main" id="{F41A121A-C3D3-4FE8-9F0C-36B24794D2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56931" y="2850854"/>
            <a:ext cx="2793848" cy="2869462"/>
          </a:xfrm>
          <a:prstGeom prst="rect">
            <a:avLst/>
          </a:prstGeom>
        </p:spPr>
      </p:pic>
      <p:sp>
        <p:nvSpPr>
          <p:cNvPr id="7" name="Content Placeholder 5">
            <a:extLst>
              <a:ext uri="{FF2B5EF4-FFF2-40B4-BE49-F238E27FC236}">
                <a16:creationId xmlns:a16="http://schemas.microsoft.com/office/drawing/2014/main" id="{B38D6D87-7EA9-46BF-83A0-99FF29E1978C}"/>
              </a:ext>
            </a:extLst>
          </p:cNvPr>
          <p:cNvSpPr txBox="1">
            <a:spLocks/>
          </p:cNvSpPr>
          <p:nvPr/>
        </p:nvSpPr>
        <p:spPr>
          <a:xfrm>
            <a:off x="1" y="1769104"/>
            <a:ext cx="9143999" cy="283933"/>
          </a:xfrm>
          <a:prstGeom prst="rect">
            <a:avLst/>
          </a:prstGeom>
        </p:spPr>
        <p:txBody>
          <a:bodyPr>
            <a:noAutofit/>
          </a:bodyPr>
          <a:lstStyle>
            <a:lvl1pPr marL="0" indent="0" algn="l" defTabSz="914400" rtl="0" eaLnBrk="1" latinLnBrk="0" hangingPunct="1">
              <a:lnSpc>
                <a:spcPct val="90000"/>
              </a:lnSpc>
              <a:spcBef>
                <a:spcPts val="0"/>
              </a:spcBef>
              <a:spcAft>
                <a:spcPts val="400"/>
              </a:spcAft>
              <a:buFont typeface="Arial" panose="020B0604020202020204" pitchFamily="34" charset="0"/>
              <a:buNone/>
              <a:defRPr sz="1800" kern="1200">
                <a:solidFill>
                  <a:srgbClr val="404040"/>
                </a:solidFill>
                <a:latin typeface="Lucida Sans" panose="020B0602030504020204" pitchFamily="34" charset="0"/>
                <a:ea typeface="+mn-ea"/>
                <a:cs typeface="+mn-cs"/>
              </a:defRPr>
            </a:lvl1pPr>
            <a:lvl2pPr marL="0" indent="0" algn="l" defTabSz="914400" rtl="0" eaLnBrk="1" latinLnBrk="0" hangingPunct="1">
              <a:lnSpc>
                <a:spcPct val="90000"/>
              </a:lnSpc>
              <a:spcBef>
                <a:spcPts val="0"/>
              </a:spcBef>
              <a:spcAft>
                <a:spcPts val="400"/>
              </a:spcAft>
              <a:buFont typeface="Arial" panose="020B0604020202020204" pitchFamily="34" charset="0"/>
              <a:buNone/>
              <a:defRPr sz="1800" kern="1200">
                <a:solidFill>
                  <a:srgbClr val="404040"/>
                </a:solidFill>
                <a:latin typeface="Lucida Sans" panose="020B0602030504020204" pitchFamily="34" charset="0"/>
                <a:ea typeface="+mn-ea"/>
                <a:cs typeface="+mn-cs"/>
              </a:defRPr>
            </a:lvl2pPr>
            <a:lvl3pPr marL="458788" indent="-117475" algn="l" defTabSz="914400" rtl="0" eaLnBrk="1" latinLnBrk="0" hangingPunct="1">
              <a:lnSpc>
                <a:spcPct val="90000"/>
              </a:lnSpc>
              <a:spcBef>
                <a:spcPts val="0"/>
              </a:spcBef>
              <a:spcAft>
                <a:spcPts val="400"/>
              </a:spcAft>
              <a:buFont typeface="Arial" panose="020B0604020202020204" pitchFamily="34" charset="0"/>
              <a:buChar char="•"/>
              <a:defRPr sz="1800" kern="1200">
                <a:solidFill>
                  <a:srgbClr val="404040"/>
                </a:solidFill>
                <a:latin typeface="Lucida Sans" panose="020B0602030504020204" pitchFamily="34" charset="0"/>
                <a:ea typeface="+mn-ea"/>
                <a:cs typeface="+mn-cs"/>
              </a:defRPr>
            </a:lvl3pPr>
            <a:lvl4pPr marL="684213" indent="-107950" algn="l" defTabSz="914400" rtl="0" eaLnBrk="1" latinLnBrk="0" hangingPunct="1">
              <a:lnSpc>
                <a:spcPct val="90000"/>
              </a:lnSpc>
              <a:spcBef>
                <a:spcPts val="0"/>
              </a:spcBef>
              <a:spcAft>
                <a:spcPts val="400"/>
              </a:spcAft>
              <a:buFont typeface="Arial" panose="020B0604020202020204" pitchFamily="34" charset="0"/>
              <a:buChar char="•"/>
              <a:defRPr sz="1800" kern="1200">
                <a:solidFill>
                  <a:srgbClr val="404040"/>
                </a:solidFill>
                <a:latin typeface="Lucida Sans" panose="020B0602030504020204" pitchFamily="34" charset="0"/>
                <a:ea typeface="+mn-ea"/>
                <a:cs typeface="+mn-cs"/>
              </a:defRPr>
            </a:lvl4pPr>
            <a:lvl5pPr marL="917575" indent="-115888" algn="l" defTabSz="914400" rtl="0" eaLnBrk="1" latinLnBrk="0" hangingPunct="1">
              <a:lnSpc>
                <a:spcPct val="90000"/>
              </a:lnSpc>
              <a:spcBef>
                <a:spcPts val="0"/>
              </a:spcBef>
              <a:spcAft>
                <a:spcPts val="400"/>
              </a:spcAft>
              <a:buFont typeface="Arial" panose="020B0604020202020204" pitchFamily="34" charset="0"/>
              <a:buChar char="•"/>
              <a:defRPr sz="1800" kern="1200">
                <a:solidFill>
                  <a:srgbClr val="404040"/>
                </a:solidFill>
                <a:latin typeface="Lucida Sans" panose="020B0602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7194"/>
            <a:r>
              <a:rPr lang="en-US" sz="1500" dirty="0"/>
              <a:t> </a:t>
            </a:r>
            <a:r>
              <a:rPr lang="en-US" dirty="0">
                <a:latin typeface="Verdana" panose="020B0604030504040204" pitchFamily="34" charset="0"/>
                <a:ea typeface="Verdana" panose="020B0604030504040204" pitchFamily="34" charset="0"/>
              </a:rPr>
              <a:t>For 20 Scores</a:t>
            </a:r>
          </a:p>
          <a:p>
            <a:endParaRPr lang="en-US" sz="15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8687" y="207557"/>
            <a:ext cx="1859441" cy="739204"/>
          </a:xfrm>
          <a:prstGeom prst="rect">
            <a:avLst/>
          </a:prstGeom>
        </p:spPr>
      </p:pic>
      <p:sp>
        <p:nvSpPr>
          <p:cNvPr id="10" name="Title 4">
            <a:extLst>
              <a:ext uri="{FF2B5EF4-FFF2-40B4-BE49-F238E27FC236}">
                <a16:creationId xmlns:a16="http://schemas.microsoft.com/office/drawing/2014/main" id="{84BA8215-3AC2-4934-BE67-D6C4A36920EC}"/>
              </a:ext>
            </a:extLst>
          </p:cNvPr>
          <p:cNvSpPr txBox="1">
            <a:spLocks/>
          </p:cNvSpPr>
          <p:nvPr/>
        </p:nvSpPr>
        <p:spPr>
          <a:xfrm>
            <a:off x="-2" y="1407750"/>
            <a:ext cx="9144000" cy="694245"/>
          </a:xfrm>
          <a:prstGeom prst="rect">
            <a:avLst/>
          </a:prstGeom>
          <a:solidFill>
            <a:srgbClr val="92D050"/>
          </a:solidFill>
        </p:spPr>
        <p:txBody>
          <a:bodyPr vert="horz" lIns="365760" tIns="45720" rIns="91440" bIns="45720" rtlCol="0" anchor="ctr">
            <a:normAutofit/>
          </a:bodyPr>
          <a:lstStyle>
            <a:lvl1pPr marL="201216" indent="0" algn="l" defTabSz="685800" rtl="0" eaLnBrk="1" latinLnBrk="0" hangingPunct="1">
              <a:lnSpc>
                <a:spcPct val="90000"/>
              </a:lnSpc>
              <a:spcBef>
                <a:spcPct val="0"/>
              </a:spcBef>
              <a:buNone/>
              <a:defRPr sz="2100" b="0" kern="1200">
                <a:solidFill>
                  <a:srgbClr val="004987"/>
                </a:solidFill>
                <a:latin typeface="Lucida Sans" panose="020B0602030504020204" pitchFamily="34" charset="0"/>
                <a:ea typeface="+mj-ea"/>
                <a:cs typeface="+mj-cs"/>
              </a:defRPr>
            </a:lvl1pPr>
          </a:lstStyle>
          <a:p>
            <a:r>
              <a:rPr lang="en-US">
                <a:solidFill>
                  <a:schemeClr val="bg1"/>
                </a:solidFill>
                <a:latin typeface="Verdana" panose="020B0604030504040204" pitchFamily="34" charset="0"/>
                <a:ea typeface="Verdana" panose="020B0604030504040204" pitchFamily="34" charset="0"/>
              </a:rPr>
              <a:t>Calculation of a Handicap Index</a:t>
            </a:r>
            <a:endParaRPr lang="en-US"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66181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D26D8-D75C-412E-97BD-0CBC1AFA5EA5}"/>
              </a:ext>
            </a:extLst>
          </p:cNvPr>
          <p:cNvSpPr>
            <a:spLocks noGrp="1"/>
          </p:cNvSpPr>
          <p:nvPr>
            <p:ph type="title"/>
          </p:nvPr>
        </p:nvSpPr>
        <p:spPr>
          <a:xfrm>
            <a:off x="-108285" y="878042"/>
            <a:ext cx="4141871" cy="685800"/>
          </a:xfrm>
        </p:spPr>
        <p:txBody>
          <a:bodyPr>
            <a:normAutofit/>
          </a:bodyPr>
          <a:lstStyle/>
          <a:p>
            <a:r>
              <a:rPr lang="en-US" sz="1800" dirty="0">
                <a:latin typeface="Verdana" panose="020B0604030504040204" pitchFamily="34" charset="0"/>
                <a:ea typeface="Verdana" panose="020B0604030504040204" pitchFamily="34" charset="0"/>
              </a:rPr>
              <a:t>Example of a Scoring Record</a:t>
            </a:r>
          </a:p>
        </p:txBody>
      </p:sp>
      <p:graphicFrame>
        <p:nvGraphicFramePr>
          <p:cNvPr id="6" name="Table 5">
            <a:extLst>
              <a:ext uri="{FF2B5EF4-FFF2-40B4-BE49-F238E27FC236}">
                <a16:creationId xmlns:a16="http://schemas.microsoft.com/office/drawing/2014/main" id="{157F9D9B-858A-4608-85F4-671C08B281EA}"/>
              </a:ext>
            </a:extLst>
          </p:cNvPr>
          <p:cNvGraphicFramePr>
            <a:graphicFrameLocks noGrp="1"/>
          </p:cNvGraphicFramePr>
          <p:nvPr>
            <p:extLst/>
          </p:nvPr>
        </p:nvGraphicFramePr>
        <p:xfrm>
          <a:off x="385306" y="1405335"/>
          <a:ext cx="4178041" cy="4043535"/>
        </p:xfrm>
        <a:graphic>
          <a:graphicData uri="http://schemas.openxmlformats.org/drawingml/2006/table">
            <a:tbl>
              <a:tblPr/>
              <a:tblGrid>
                <a:gridCol w="424187">
                  <a:extLst>
                    <a:ext uri="{9D8B030D-6E8A-4147-A177-3AD203B41FA5}">
                      <a16:colId xmlns:a16="http://schemas.microsoft.com/office/drawing/2014/main" val="2621603215"/>
                    </a:ext>
                  </a:extLst>
                </a:gridCol>
                <a:gridCol w="676777">
                  <a:extLst>
                    <a:ext uri="{9D8B030D-6E8A-4147-A177-3AD203B41FA5}">
                      <a16:colId xmlns:a16="http://schemas.microsoft.com/office/drawing/2014/main" val="687693620"/>
                    </a:ext>
                  </a:extLst>
                </a:gridCol>
                <a:gridCol w="821155">
                  <a:extLst>
                    <a:ext uri="{9D8B030D-6E8A-4147-A177-3AD203B41FA5}">
                      <a16:colId xmlns:a16="http://schemas.microsoft.com/office/drawing/2014/main" val="3580554694"/>
                    </a:ext>
                  </a:extLst>
                </a:gridCol>
                <a:gridCol w="496303">
                  <a:extLst>
                    <a:ext uri="{9D8B030D-6E8A-4147-A177-3AD203B41FA5}">
                      <a16:colId xmlns:a16="http://schemas.microsoft.com/office/drawing/2014/main" val="588249488"/>
                    </a:ext>
                  </a:extLst>
                </a:gridCol>
                <a:gridCol w="478256">
                  <a:extLst>
                    <a:ext uri="{9D8B030D-6E8A-4147-A177-3AD203B41FA5}">
                      <a16:colId xmlns:a16="http://schemas.microsoft.com/office/drawing/2014/main" val="3613187585"/>
                    </a:ext>
                  </a:extLst>
                </a:gridCol>
                <a:gridCol w="568492">
                  <a:extLst>
                    <a:ext uri="{9D8B030D-6E8A-4147-A177-3AD203B41FA5}">
                      <a16:colId xmlns:a16="http://schemas.microsoft.com/office/drawing/2014/main" val="3250785422"/>
                    </a:ext>
                  </a:extLst>
                </a:gridCol>
                <a:gridCol w="712871">
                  <a:extLst>
                    <a:ext uri="{9D8B030D-6E8A-4147-A177-3AD203B41FA5}">
                      <a16:colId xmlns:a16="http://schemas.microsoft.com/office/drawing/2014/main" val="1835252664"/>
                    </a:ext>
                  </a:extLst>
                </a:gridCol>
              </a:tblGrid>
              <a:tr h="443400">
                <a:tc>
                  <a:txBody>
                    <a:bodyPr/>
                    <a:lstStyle/>
                    <a:p>
                      <a:pPr algn="ctr" fontAlgn="b"/>
                      <a:r>
                        <a:rPr lang="en-GB" sz="900" b="1" i="0" u="none" strike="noStrike" dirty="0">
                          <a:solidFill>
                            <a:srgbClr val="FFFFFF"/>
                          </a:solidFill>
                          <a:effectLst/>
                          <a:latin typeface="Lucida Sans" panose="020B0602030504020204" pitchFamily="34" charset="0"/>
                        </a:rPr>
                        <a:t>Score</a:t>
                      </a:r>
                    </a:p>
                    <a:p>
                      <a:pPr algn="ctr" fontAlgn="b"/>
                      <a:r>
                        <a:rPr lang="en-GB" sz="900" b="1" i="0" u="none" strike="noStrike" dirty="0">
                          <a:solidFill>
                            <a:srgbClr val="FFFFFF"/>
                          </a:solidFill>
                          <a:effectLst/>
                          <a:latin typeface="Lucida Sans" panose="020B0602030504020204" pitchFamily="34" charset="0"/>
                        </a:rPr>
                        <a:t>No.</a:t>
                      </a:r>
                    </a:p>
                  </a:txBody>
                  <a:tcPr marL="3795" marR="3795" marT="3795" marB="0"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chemeClr val="bg2">
                        <a:lumMod val="75000"/>
                      </a:schemeClr>
                    </a:solidFill>
                  </a:tcPr>
                </a:tc>
                <a:tc>
                  <a:txBody>
                    <a:bodyPr/>
                    <a:lstStyle/>
                    <a:p>
                      <a:pPr algn="ctr" rtl="0" fontAlgn="ctr"/>
                      <a:r>
                        <a:rPr lang="en-GB" sz="900" b="1" i="0" u="none" strike="noStrike" dirty="0">
                          <a:solidFill>
                            <a:srgbClr val="FFFFFF"/>
                          </a:solidFill>
                          <a:effectLst/>
                          <a:latin typeface="Lucida Sans" panose="020B0602030504020204" pitchFamily="34" charset="0"/>
                        </a:rPr>
                        <a:t>Date</a:t>
                      </a:r>
                    </a:p>
                    <a:p>
                      <a:pPr algn="ctr" rtl="0" fontAlgn="ctr"/>
                      <a:r>
                        <a:rPr lang="en-GB" sz="900" b="1" i="0" u="none" strike="noStrike" dirty="0">
                          <a:solidFill>
                            <a:srgbClr val="FFFFFF"/>
                          </a:solidFill>
                          <a:effectLst/>
                          <a:latin typeface="Lucida Sans" panose="020B0602030504020204" pitchFamily="34" charset="0"/>
                        </a:rPr>
                        <a:t>Played</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75000"/>
                      </a:schemeClr>
                    </a:solidFill>
                  </a:tcPr>
                </a:tc>
                <a:tc>
                  <a:txBody>
                    <a:bodyPr/>
                    <a:lstStyle/>
                    <a:p>
                      <a:pPr algn="ctr" rtl="0" fontAlgn="ctr"/>
                      <a:r>
                        <a:rPr lang="en-GB" sz="900" b="1" i="0" u="none" strike="noStrike" dirty="0">
                          <a:solidFill>
                            <a:srgbClr val="FFFFFF"/>
                          </a:solidFill>
                          <a:effectLst/>
                          <a:latin typeface="Lucida Sans" panose="020B0602030504020204" pitchFamily="34" charset="0"/>
                        </a:rPr>
                        <a:t>Course </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75000"/>
                      </a:schemeClr>
                    </a:solidFill>
                  </a:tcPr>
                </a:tc>
                <a:tc>
                  <a:txBody>
                    <a:bodyPr/>
                    <a:lstStyle/>
                    <a:p>
                      <a:pPr algn="ctr" rtl="0" fontAlgn="ctr"/>
                      <a:r>
                        <a:rPr lang="en-GB" sz="900" b="1" i="0" u="none" strike="noStrike" dirty="0">
                          <a:solidFill>
                            <a:srgbClr val="FFFFFF"/>
                          </a:solidFill>
                          <a:effectLst/>
                          <a:latin typeface="Lucida Sans" panose="020B0602030504020204" pitchFamily="34" charset="0"/>
                        </a:rPr>
                        <a:t>Course Rating</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75000"/>
                      </a:schemeClr>
                    </a:solidFill>
                  </a:tcPr>
                </a:tc>
                <a:tc>
                  <a:txBody>
                    <a:bodyPr/>
                    <a:lstStyle/>
                    <a:p>
                      <a:pPr algn="ctr" rtl="0" fontAlgn="ctr"/>
                      <a:r>
                        <a:rPr lang="en-GB" sz="900" b="1" i="0" u="none" strike="noStrike" dirty="0">
                          <a:solidFill>
                            <a:srgbClr val="FFFFFF"/>
                          </a:solidFill>
                          <a:effectLst/>
                          <a:latin typeface="Lucida Sans" panose="020B0602030504020204" pitchFamily="34" charset="0"/>
                        </a:rPr>
                        <a:t>Slope Rating</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75000"/>
                      </a:schemeClr>
                    </a:solidFill>
                  </a:tcPr>
                </a:tc>
                <a:tc>
                  <a:txBody>
                    <a:bodyPr/>
                    <a:lstStyle/>
                    <a:p>
                      <a:pPr algn="ctr" rtl="0" fontAlgn="ctr"/>
                      <a:r>
                        <a:rPr lang="en-GB" sz="900" b="1" i="0" u="none" strike="noStrike" dirty="0">
                          <a:solidFill>
                            <a:srgbClr val="FFFFFF"/>
                          </a:solidFill>
                          <a:effectLst/>
                          <a:latin typeface="Lucida Sans" panose="020B0602030504020204" pitchFamily="34" charset="0"/>
                        </a:rPr>
                        <a:t>Adjusted Gross Score</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75000"/>
                      </a:schemeClr>
                    </a:solidFill>
                  </a:tcPr>
                </a:tc>
                <a:tc>
                  <a:txBody>
                    <a:bodyPr/>
                    <a:lstStyle/>
                    <a:p>
                      <a:pPr algn="ctr" rtl="0" fontAlgn="ctr"/>
                      <a:r>
                        <a:rPr lang="en-GB" sz="900" b="1" i="0" u="none" strike="noStrike" dirty="0">
                          <a:solidFill>
                            <a:srgbClr val="FFFFFF"/>
                          </a:solidFill>
                          <a:effectLst/>
                          <a:latin typeface="Lucida Sans" panose="020B0602030504020204" pitchFamily="34" charset="0"/>
                        </a:rPr>
                        <a:t>Score Differential</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554491304"/>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chemeClr val="bg1"/>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22/9/20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91</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18.5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17179980"/>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2</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5/9/20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19.4</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794060442"/>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3</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1/9/20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99</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25.8</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786740960"/>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4</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28/8/20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89</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16.7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712439226"/>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5</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23/8/20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River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71.3</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18.4</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817376541"/>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6</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26/7/20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Meadow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72.2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131</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12.8</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146261135"/>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7</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14/7/20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24.0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888067541"/>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8</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4/7/20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88</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15.8</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646233987"/>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9</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19/6/20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River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71.3</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13.5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383211591"/>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10</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16/6/20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Valley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69.9</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118</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24.0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869658689"/>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11</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12/6/20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Forest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70.1</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115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86</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15.6</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24524509"/>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12</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5/6/20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Meadow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72.2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131</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11.0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394438981"/>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13</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2/6/20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10.4</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325392253"/>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14</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30/5/20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94</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21.2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444361827"/>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15</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25/5/20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Valley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69.9</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118</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89</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18.3</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811531581"/>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16</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22/5/20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24.0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894201556"/>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17</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29/4/20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13.1</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780434068"/>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18</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14/4/20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93</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20.3</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849994855"/>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19</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10/4/20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94</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21.2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99555714"/>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20</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chemeClr val="bg1"/>
                    </a:solidFill>
                  </a:tcPr>
                </a:tc>
                <a:tc>
                  <a:txBody>
                    <a:bodyPr/>
                    <a:lstStyle/>
                    <a:p>
                      <a:pPr algn="ctr" rtl="0" fontAlgn="ctr"/>
                      <a:r>
                        <a:rPr lang="en-GB" sz="1100" b="0" i="0" u="none" strike="noStrike" dirty="0">
                          <a:solidFill>
                            <a:srgbClr val="000000"/>
                          </a:solidFill>
                          <a:effectLst/>
                          <a:latin typeface="Lucida Sans" panose="020B0602030504020204" pitchFamily="34" charset="0"/>
                        </a:rPr>
                        <a:t>3/4/20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Meadow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72.2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131</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86</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12.1</a:t>
                      </a:r>
                    </a:p>
                  </a:txBody>
                  <a:tcPr marL="3795" marR="3795" marT="379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414662779"/>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21</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chemeClr val="bg1"/>
                    </a:solidFill>
                  </a:tcPr>
                </a:tc>
                <a:tc>
                  <a:txBody>
                    <a:bodyPr/>
                    <a:lstStyle/>
                    <a:p>
                      <a:pPr algn="ctr" rtl="0" fontAlgn="ctr"/>
                      <a:endParaRPr lang="en-GB" sz="1100" b="0" i="0" u="none" strike="noStrike" dirty="0">
                        <a:solidFill>
                          <a:srgbClr val="000000"/>
                        </a:solidFill>
                        <a:effectLst/>
                        <a:latin typeface="Lucida Sans" panose="020B0602030504020204" pitchFamily="34" charset="0"/>
                      </a:endParaRP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endParaRPr lang="en-GB" sz="1100" b="0" i="0" u="none" strike="noStrike" dirty="0">
                        <a:solidFill>
                          <a:srgbClr val="000000"/>
                        </a:solidFill>
                        <a:effectLst/>
                        <a:latin typeface="Lucida Sans" panose="020B0602030504020204" pitchFamily="34" charset="0"/>
                      </a:endParaRP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endParaRPr lang="en-GB" sz="1100" b="0" i="0" u="none" strike="noStrike" dirty="0">
                        <a:solidFill>
                          <a:srgbClr val="000000"/>
                        </a:solidFill>
                        <a:effectLst/>
                        <a:latin typeface="Lucida Sans" panose="020B0602030504020204" pitchFamily="34" charset="0"/>
                      </a:endParaRP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endParaRPr lang="en-GB" sz="1100" b="0" i="0" u="none" strike="noStrike" dirty="0">
                        <a:solidFill>
                          <a:srgbClr val="000000"/>
                        </a:solidFill>
                        <a:effectLst/>
                        <a:latin typeface="Lucida Sans" panose="020B0602030504020204" pitchFamily="34" charset="0"/>
                      </a:endParaRP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endParaRPr lang="en-GB" sz="1100" b="0" i="0" u="none" strike="noStrike" dirty="0">
                        <a:solidFill>
                          <a:srgbClr val="000000"/>
                        </a:solidFill>
                        <a:effectLst/>
                        <a:latin typeface="Lucida Sans" panose="020B0602030504020204" pitchFamily="34" charset="0"/>
                      </a:endParaRP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endParaRPr lang="en-GB" sz="1100" b="0" i="0" u="none" strike="noStrike" dirty="0">
                        <a:solidFill>
                          <a:srgbClr val="000000"/>
                        </a:solidFill>
                        <a:effectLst/>
                        <a:latin typeface="Lucida Sans" panose="020B0602030504020204" pitchFamily="34" charset="0"/>
                      </a:endParaRPr>
                    </a:p>
                  </a:txBody>
                  <a:tcPr marL="3795" marR="3795" marT="379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62357821"/>
                  </a:ext>
                </a:extLst>
              </a:tr>
            </a:tbl>
          </a:graphicData>
        </a:graphic>
      </p:graphicFrame>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8687" y="207557"/>
            <a:ext cx="1859441" cy="739204"/>
          </a:xfrm>
          <a:prstGeom prst="rect">
            <a:avLst/>
          </a:prstGeom>
        </p:spPr>
      </p:pic>
    </p:spTree>
    <p:extLst>
      <p:ext uri="{BB962C8B-B14F-4D97-AF65-F5344CB8AC3E}">
        <p14:creationId xmlns:p14="http://schemas.microsoft.com/office/powerpoint/2010/main" val="757884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D26D8-D75C-412E-97BD-0CBC1AFA5EA5}"/>
              </a:ext>
            </a:extLst>
          </p:cNvPr>
          <p:cNvSpPr>
            <a:spLocks noGrp="1"/>
          </p:cNvSpPr>
          <p:nvPr>
            <p:ph type="title"/>
          </p:nvPr>
        </p:nvSpPr>
        <p:spPr>
          <a:xfrm>
            <a:off x="-108285" y="878042"/>
            <a:ext cx="4671632" cy="685800"/>
          </a:xfrm>
        </p:spPr>
        <p:txBody>
          <a:bodyPr>
            <a:normAutofit/>
          </a:bodyPr>
          <a:lstStyle/>
          <a:p>
            <a:r>
              <a:rPr lang="en-US" sz="1800" dirty="0">
                <a:latin typeface="Verdana" panose="020B0604030504040204" pitchFamily="34" charset="0"/>
                <a:ea typeface="Verdana" panose="020B0604030504040204" pitchFamily="34" charset="0"/>
              </a:rPr>
              <a:t>Example of 8 of 20 Calculation</a:t>
            </a:r>
          </a:p>
        </p:txBody>
      </p:sp>
      <p:graphicFrame>
        <p:nvGraphicFramePr>
          <p:cNvPr id="6" name="Table 5">
            <a:extLst>
              <a:ext uri="{FF2B5EF4-FFF2-40B4-BE49-F238E27FC236}">
                <a16:creationId xmlns:a16="http://schemas.microsoft.com/office/drawing/2014/main" id="{157F9D9B-858A-4608-85F4-671C08B281EA}"/>
              </a:ext>
            </a:extLst>
          </p:cNvPr>
          <p:cNvGraphicFramePr>
            <a:graphicFrameLocks noGrp="1"/>
          </p:cNvGraphicFramePr>
          <p:nvPr>
            <p:extLst/>
          </p:nvPr>
        </p:nvGraphicFramePr>
        <p:xfrm>
          <a:off x="385306" y="1405335"/>
          <a:ext cx="4178041" cy="4043535"/>
        </p:xfrm>
        <a:graphic>
          <a:graphicData uri="http://schemas.openxmlformats.org/drawingml/2006/table">
            <a:tbl>
              <a:tblPr/>
              <a:tblGrid>
                <a:gridCol w="424187">
                  <a:extLst>
                    <a:ext uri="{9D8B030D-6E8A-4147-A177-3AD203B41FA5}">
                      <a16:colId xmlns:a16="http://schemas.microsoft.com/office/drawing/2014/main" val="2621603215"/>
                    </a:ext>
                  </a:extLst>
                </a:gridCol>
                <a:gridCol w="676777">
                  <a:extLst>
                    <a:ext uri="{9D8B030D-6E8A-4147-A177-3AD203B41FA5}">
                      <a16:colId xmlns:a16="http://schemas.microsoft.com/office/drawing/2014/main" val="687693620"/>
                    </a:ext>
                  </a:extLst>
                </a:gridCol>
                <a:gridCol w="821155">
                  <a:extLst>
                    <a:ext uri="{9D8B030D-6E8A-4147-A177-3AD203B41FA5}">
                      <a16:colId xmlns:a16="http://schemas.microsoft.com/office/drawing/2014/main" val="3580554694"/>
                    </a:ext>
                  </a:extLst>
                </a:gridCol>
                <a:gridCol w="496303">
                  <a:extLst>
                    <a:ext uri="{9D8B030D-6E8A-4147-A177-3AD203B41FA5}">
                      <a16:colId xmlns:a16="http://schemas.microsoft.com/office/drawing/2014/main" val="588249488"/>
                    </a:ext>
                  </a:extLst>
                </a:gridCol>
                <a:gridCol w="478256">
                  <a:extLst>
                    <a:ext uri="{9D8B030D-6E8A-4147-A177-3AD203B41FA5}">
                      <a16:colId xmlns:a16="http://schemas.microsoft.com/office/drawing/2014/main" val="3613187585"/>
                    </a:ext>
                  </a:extLst>
                </a:gridCol>
                <a:gridCol w="568492">
                  <a:extLst>
                    <a:ext uri="{9D8B030D-6E8A-4147-A177-3AD203B41FA5}">
                      <a16:colId xmlns:a16="http://schemas.microsoft.com/office/drawing/2014/main" val="3250785422"/>
                    </a:ext>
                  </a:extLst>
                </a:gridCol>
                <a:gridCol w="712871">
                  <a:extLst>
                    <a:ext uri="{9D8B030D-6E8A-4147-A177-3AD203B41FA5}">
                      <a16:colId xmlns:a16="http://schemas.microsoft.com/office/drawing/2014/main" val="1835252664"/>
                    </a:ext>
                  </a:extLst>
                </a:gridCol>
              </a:tblGrid>
              <a:tr h="443400">
                <a:tc>
                  <a:txBody>
                    <a:bodyPr/>
                    <a:lstStyle/>
                    <a:p>
                      <a:pPr algn="ctr" fontAlgn="b"/>
                      <a:r>
                        <a:rPr lang="en-GB" sz="900" b="1" i="0" u="none" strike="noStrike" dirty="0">
                          <a:solidFill>
                            <a:srgbClr val="FFFFFF"/>
                          </a:solidFill>
                          <a:effectLst/>
                          <a:latin typeface="Lucida Sans" panose="020B0602030504020204" pitchFamily="34" charset="0"/>
                        </a:rPr>
                        <a:t>Score</a:t>
                      </a:r>
                    </a:p>
                    <a:p>
                      <a:pPr algn="ctr" fontAlgn="b"/>
                      <a:r>
                        <a:rPr lang="en-GB" sz="900" b="1" i="0" u="none" strike="noStrike" dirty="0">
                          <a:solidFill>
                            <a:srgbClr val="FFFFFF"/>
                          </a:solidFill>
                          <a:effectLst/>
                          <a:latin typeface="Lucida Sans" panose="020B0602030504020204" pitchFamily="34" charset="0"/>
                        </a:rPr>
                        <a:t>No.</a:t>
                      </a:r>
                    </a:p>
                  </a:txBody>
                  <a:tcPr marL="3795" marR="3795" marT="3795" marB="0"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chemeClr val="bg2">
                        <a:lumMod val="75000"/>
                      </a:schemeClr>
                    </a:solidFill>
                  </a:tcPr>
                </a:tc>
                <a:tc>
                  <a:txBody>
                    <a:bodyPr/>
                    <a:lstStyle/>
                    <a:p>
                      <a:pPr algn="ctr" rtl="0" fontAlgn="ctr"/>
                      <a:r>
                        <a:rPr lang="en-GB" sz="900" b="1" i="0" u="none" strike="noStrike" dirty="0">
                          <a:solidFill>
                            <a:srgbClr val="FFFFFF"/>
                          </a:solidFill>
                          <a:effectLst/>
                          <a:latin typeface="Lucida Sans" panose="020B0602030504020204" pitchFamily="34" charset="0"/>
                        </a:rPr>
                        <a:t>Date</a:t>
                      </a:r>
                    </a:p>
                    <a:p>
                      <a:pPr algn="ctr" rtl="0" fontAlgn="ctr"/>
                      <a:r>
                        <a:rPr lang="en-GB" sz="900" b="1" i="0" u="none" strike="noStrike" dirty="0">
                          <a:solidFill>
                            <a:srgbClr val="FFFFFF"/>
                          </a:solidFill>
                          <a:effectLst/>
                          <a:latin typeface="Lucida Sans" panose="020B0602030504020204" pitchFamily="34" charset="0"/>
                        </a:rPr>
                        <a:t>Played</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75000"/>
                      </a:schemeClr>
                    </a:solidFill>
                  </a:tcPr>
                </a:tc>
                <a:tc>
                  <a:txBody>
                    <a:bodyPr/>
                    <a:lstStyle/>
                    <a:p>
                      <a:pPr algn="ctr" rtl="0" fontAlgn="ctr"/>
                      <a:r>
                        <a:rPr lang="en-GB" sz="900" b="1" i="0" u="none" strike="noStrike" dirty="0">
                          <a:solidFill>
                            <a:srgbClr val="FFFFFF"/>
                          </a:solidFill>
                          <a:effectLst/>
                          <a:latin typeface="Lucida Sans" panose="020B0602030504020204" pitchFamily="34" charset="0"/>
                        </a:rPr>
                        <a:t>Course </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75000"/>
                      </a:schemeClr>
                    </a:solidFill>
                  </a:tcPr>
                </a:tc>
                <a:tc>
                  <a:txBody>
                    <a:bodyPr/>
                    <a:lstStyle/>
                    <a:p>
                      <a:pPr algn="ctr" rtl="0" fontAlgn="ctr"/>
                      <a:r>
                        <a:rPr lang="en-GB" sz="900" b="1" i="0" u="none" strike="noStrike" dirty="0">
                          <a:solidFill>
                            <a:srgbClr val="FFFFFF"/>
                          </a:solidFill>
                          <a:effectLst/>
                          <a:latin typeface="Lucida Sans" panose="020B0602030504020204" pitchFamily="34" charset="0"/>
                        </a:rPr>
                        <a:t>Course Rating</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75000"/>
                      </a:schemeClr>
                    </a:solidFill>
                  </a:tcPr>
                </a:tc>
                <a:tc>
                  <a:txBody>
                    <a:bodyPr/>
                    <a:lstStyle/>
                    <a:p>
                      <a:pPr algn="ctr" rtl="0" fontAlgn="ctr"/>
                      <a:r>
                        <a:rPr lang="en-GB" sz="900" b="1" i="0" u="none" strike="noStrike" dirty="0">
                          <a:solidFill>
                            <a:srgbClr val="FFFFFF"/>
                          </a:solidFill>
                          <a:effectLst/>
                          <a:latin typeface="Lucida Sans" panose="020B0602030504020204" pitchFamily="34" charset="0"/>
                        </a:rPr>
                        <a:t>Slope Rating</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75000"/>
                      </a:schemeClr>
                    </a:solidFill>
                  </a:tcPr>
                </a:tc>
                <a:tc>
                  <a:txBody>
                    <a:bodyPr/>
                    <a:lstStyle/>
                    <a:p>
                      <a:pPr algn="ctr" rtl="0" fontAlgn="ctr"/>
                      <a:r>
                        <a:rPr lang="en-GB" sz="900" b="1" i="0" u="none" strike="noStrike" dirty="0">
                          <a:solidFill>
                            <a:srgbClr val="FFFFFF"/>
                          </a:solidFill>
                          <a:effectLst/>
                          <a:latin typeface="Lucida Sans" panose="020B0602030504020204" pitchFamily="34" charset="0"/>
                        </a:rPr>
                        <a:t>Adjusted Gross Score</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75000"/>
                      </a:schemeClr>
                    </a:solidFill>
                  </a:tcPr>
                </a:tc>
                <a:tc>
                  <a:txBody>
                    <a:bodyPr/>
                    <a:lstStyle/>
                    <a:p>
                      <a:pPr algn="ctr" rtl="0" fontAlgn="ctr"/>
                      <a:r>
                        <a:rPr lang="en-GB" sz="900" b="1" i="0" u="none" strike="noStrike" dirty="0">
                          <a:solidFill>
                            <a:srgbClr val="FFFFFF"/>
                          </a:solidFill>
                          <a:effectLst/>
                          <a:latin typeface="Lucida Sans" panose="020B0602030504020204" pitchFamily="34" charset="0"/>
                        </a:rPr>
                        <a:t>Score Differential</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554491304"/>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chemeClr val="bg1"/>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22/9/20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91</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18.5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17179980"/>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2</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5/9/20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19.4</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794060442"/>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3</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1/9/20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99</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25.8</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786740960"/>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4</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28/8/20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89</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16.7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712439226"/>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5</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23/8/20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River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71.3</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18.4</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817376541"/>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6</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26/7/20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Meadow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72.2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131</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12.8</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3146261135"/>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7</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14/7/20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24.0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888067541"/>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8</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4/7/20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88</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15.8</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3646233987"/>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9</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19/6/20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River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71.3</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13.5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1383211591"/>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10</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16/6/20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Valley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69.9</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118</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24.0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869658689"/>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11</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12/6/20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Forest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70.1</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115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86</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15.6</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1024524509"/>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12</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5/6/20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Meadow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72.2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131</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11.0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1394438981"/>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13</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2/6/20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10.4</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3325392253"/>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14</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30/5/20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94</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21.2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444361827"/>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15</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25/5/20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Valley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69.9</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118</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89</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18.3</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811531581"/>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16</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22/5/20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24.0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894201556"/>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17</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29/4/20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13.1</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1780434068"/>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18</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14/4/20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93</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20.3</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849994855"/>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19</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10/4/20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94</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21.2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99555714"/>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20</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chemeClr val="bg1"/>
                    </a:solidFill>
                  </a:tcPr>
                </a:tc>
                <a:tc>
                  <a:txBody>
                    <a:bodyPr/>
                    <a:lstStyle/>
                    <a:p>
                      <a:pPr algn="ctr" rtl="0" fontAlgn="ctr"/>
                      <a:r>
                        <a:rPr lang="en-GB" sz="1100" b="0" i="0" u="none" strike="noStrike" dirty="0">
                          <a:solidFill>
                            <a:srgbClr val="000000"/>
                          </a:solidFill>
                          <a:effectLst/>
                          <a:latin typeface="Lucida Sans" panose="020B0602030504020204" pitchFamily="34" charset="0"/>
                        </a:rPr>
                        <a:t>3/4/20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Meadow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72.2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131</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86</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12.1</a:t>
                      </a:r>
                    </a:p>
                  </a:txBody>
                  <a:tcPr marL="3795" marR="3795" marT="379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1414662779"/>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21</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chemeClr val="bg1"/>
                    </a:solidFill>
                  </a:tcPr>
                </a:tc>
                <a:tc>
                  <a:txBody>
                    <a:bodyPr/>
                    <a:lstStyle/>
                    <a:p>
                      <a:pPr algn="ctr" rtl="0" fontAlgn="ctr"/>
                      <a:endParaRPr lang="en-GB" sz="1100" b="0" i="0" u="none" strike="noStrike" dirty="0">
                        <a:solidFill>
                          <a:srgbClr val="000000"/>
                        </a:solidFill>
                        <a:effectLst/>
                        <a:latin typeface="Lucida Sans" panose="020B0602030504020204" pitchFamily="34" charset="0"/>
                      </a:endParaRP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endParaRPr lang="en-GB" sz="1100" b="0" i="0" u="none" strike="noStrike" dirty="0">
                        <a:solidFill>
                          <a:srgbClr val="000000"/>
                        </a:solidFill>
                        <a:effectLst/>
                        <a:latin typeface="Lucida Sans" panose="020B0602030504020204" pitchFamily="34" charset="0"/>
                      </a:endParaRP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endParaRPr lang="en-GB" sz="1100" b="0" i="0" u="none" strike="noStrike" dirty="0">
                        <a:solidFill>
                          <a:srgbClr val="000000"/>
                        </a:solidFill>
                        <a:effectLst/>
                        <a:latin typeface="Lucida Sans" panose="020B0602030504020204" pitchFamily="34" charset="0"/>
                      </a:endParaRP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endParaRPr lang="en-GB" sz="1100" b="0" i="0" u="none" strike="noStrike" dirty="0">
                        <a:solidFill>
                          <a:srgbClr val="000000"/>
                        </a:solidFill>
                        <a:effectLst/>
                        <a:latin typeface="Lucida Sans" panose="020B0602030504020204" pitchFamily="34" charset="0"/>
                      </a:endParaRP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endParaRPr lang="en-GB" sz="1100" b="0" i="0" u="none" strike="noStrike" dirty="0">
                        <a:solidFill>
                          <a:srgbClr val="000000"/>
                        </a:solidFill>
                        <a:effectLst/>
                        <a:latin typeface="Lucida Sans" panose="020B0602030504020204" pitchFamily="34" charset="0"/>
                      </a:endParaRP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endParaRPr lang="en-GB" sz="1100" b="0" i="0" u="none" strike="noStrike" dirty="0">
                        <a:solidFill>
                          <a:srgbClr val="000000"/>
                        </a:solidFill>
                        <a:effectLst/>
                        <a:latin typeface="Lucida Sans" panose="020B0602030504020204" pitchFamily="34" charset="0"/>
                      </a:endParaRPr>
                    </a:p>
                  </a:txBody>
                  <a:tcPr marL="3795" marR="3795" marT="379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62357821"/>
                  </a:ext>
                </a:extLst>
              </a:tr>
            </a:tbl>
          </a:graphicData>
        </a:graphic>
      </p:graphicFrame>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8687" y="207557"/>
            <a:ext cx="1859441" cy="739204"/>
          </a:xfrm>
          <a:prstGeom prst="rect">
            <a:avLst/>
          </a:prstGeom>
        </p:spPr>
      </p:pic>
    </p:spTree>
    <p:extLst>
      <p:ext uri="{BB962C8B-B14F-4D97-AF65-F5344CB8AC3E}">
        <p14:creationId xmlns:p14="http://schemas.microsoft.com/office/powerpoint/2010/main" val="1772200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D26D8-D75C-412E-97BD-0CBC1AFA5EA5}"/>
              </a:ext>
            </a:extLst>
          </p:cNvPr>
          <p:cNvSpPr>
            <a:spLocks noGrp="1"/>
          </p:cNvSpPr>
          <p:nvPr>
            <p:ph type="title"/>
          </p:nvPr>
        </p:nvSpPr>
        <p:spPr>
          <a:xfrm>
            <a:off x="-108285" y="878042"/>
            <a:ext cx="4671632" cy="685800"/>
          </a:xfrm>
        </p:spPr>
        <p:txBody>
          <a:bodyPr>
            <a:normAutofit/>
          </a:bodyPr>
          <a:lstStyle/>
          <a:p>
            <a:r>
              <a:rPr lang="en-US" sz="1800" dirty="0">
                <a:latin typeface="Verdana" panose="020B0604030504040204" pitchFamily="34" charset="0"/>
                <a:ea typeface="Verdana" panose="020B0604030504040204" pitchFamily="34" charset="0"/>
              </a:rPr>
              <a:t>Example of 8 of 20 Calculation</a:t>
            </a:r>
          </a:p>
        </p:txBody>
      </p:sp>
      <p:graphicFrame>
        <p:nvGraphicFramePr>
          <p:cNvPr id="6" name="Table 5">
            <a:extLst>
              <a:ext uri="{FF2B5EF4-FFF2-40B4-BE49-F238E27FC236}">
                <a16:creationId xmlns:a16="http://schemas.microsoft.com/office/drawing/2014/main" id="{157F9D9B-858A-4608-85F4-671C08B281EA}"/>
              </a:ext>
            </a:extLst>
          </p:cNvPr>
          <p:cNvGraphicFramePr>
            <a:graphicFrameLocks noGrp="1"/>
          </p:cNvGraphicFramePr>
          <p:nvPr>
            <p:extLst/>
          </p:nvPr>
        </p:nvGraphicFramePr>
        <p:xfrm>
          <a:off x="385306" y="1405335"/>
          <a:ext cx="4178041" cy="4043535"/>
        </p:xfrm>
        <a:graphic>
          <a:graphicData uri="http://schemas.openxmlformats.org/drawingml/2006/table">
            <a:tbl>
              <a:tblPr/>
              <a:tblGrid>
                <a:gridCol w="424187">
                  <a:extLst>
                    <a:ext uri="{9D8B030D-6E8A-4147-A177-3AD203B41FA5}">
                      <a16:colId xmlns:a16="http://schemas.microsoft.com/office/drawing/2014/main" val="2621603215"/>
                    </a:ext>
                  </a:extLst>
                </a:gridCol>
                <a:gridCol w="676777">
                  <a:extLst>
                    <a:ext uri="{9D8B030D-6E8A-4147-A177-3AD203B41FA5}">
                      <a16:colId xmlns:a16="http://schemas.microsoft.com/office/drawing/2014/main" val="687693620"/>
                    </a:ext>
                  </a:extLst>
                </a:gridCol>
                <a:gridCol w="821155">
                  <a:extLst>
                    <a:ext uri="{9D8B030D-6E8A-4147-A177-3AD203B41FA5}">
                      <a16:colId xmlns:a16="http://schemas.microsoft.com/office/drawing/2014/main" val="3580554694"/>
                    </a:ext>
                  </a:extLst>
                </a:gridCol>
                <a:gridCol w="496303">
                  <a:extLst>
                    <a:ext uri="{9D8B030D-6E8A-4147-A177-3AD203B41FA5}">
                      <a16:colId xmlns:a16="http://schemas.microsoft.com/office/drawing/2014/main" val="588249488"/>
                    </a:ext>
                  </a:extLst>
                </a:gridCol>
                <a:gridCol w="478256">
                  <a:extLst>
                    <a:ext uri="{9D8B030D-6E8A-4147-A177-3AD203B41FA5}">
                      <a16:colId xmlns:a16="http://schemas.microsoft.com/office/drawing/2014/main" val="3613187585"/>
                    </a:ext>
                  </a:extLst>
                </a:gridCol>
                <a:gridCol w="568492">
                  <a:extLst>
                    <a:ext uri="{9D8B030D-6E8A-4147-A177-3AD203B41FA5}">
                      <a16:colId xmlns:a16="http://schemas.microsoft.com/office/drawing/2014/main" val="3250785422"/>
                    </a:ext>
                  </a:extLst>
                </a:gridCol>
                <a:gridCol w="712871">
                  <a:extLst>
                    <a:ext uri="{9D8B030D-6E8A-4147-A177-3AD203B41FA5}">
                      <a16:colId xmlns:a16="http://schemas.microsoft.com/office/drawing/2014/main" val="1835252664"/>
                    </a:ext>
                  </a:extLst>
                </a:gridCol>
              </a:tblGrid>
              <a:tr h="443400">
                <a:tc>
                  <a:txBody>
                    <a:bodyPr/>
                    <a:lstStyle/>
                    <a:p>
                      <a:pPr algn="ctr" fontAlgn="b"/>
                      <a:r>
                        <a:rPr lang="en-GB" sz="900" b="1" i="0" u="none" strike="noStrike" dirty="0">
                          <a:solidFill>
                            <a:srgbClr val="FFFFFF"/>
                          </a:solidFill>
                          <a:effectLst/>
                          <a:latin typeface="Lucida Sans" panose="020B0602030504020204" pitchFamily="34" charset="0"/>
                        </a:rPr>
                        <a:t>Score</a:t>
                      </a:r>
                    </a:p>
                    <a:p>
                      <a:pPr algn="ctr" fontAlgn="b"/>
                      <a:r>
                        <a:rPr lang="en-GB" sz="900" b="1" i="0" u="none" strike="noStrike" dirty="0">
                          <a:solidFill>
                            <a:srgbClr val="FFFFFF"/>
                          </a:solidFill>
                          <a:effectLst/>
                          <a:latin typeface="Lucida Sans" panose="020B0602030504020204" pitchFamily="34" charset="0"/>
                        </a:rPr>
                        <a:t>No.</a:t>
                      </a:r>
                    </a:p>
                  </a:txBody>
                  <a:tcPr marL="3795" marR="3795" marT="3795" marB="0"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chemeClr val="bg2">
                        <a:lumMod val="75000"/>
                      </a:schemeClr>
                    </a:solidFill>
                  </a:tcPr>
                </a:tc>
                <a:tc>
                  <a:txBody>
                    <a:bodyPr/>
                    <a:lstStyle/>
                    <a:p>
                      <a:pPr algn="ctr" rtl="0" fontAlgn="ctr"/>
                      <a:r>
                        <a:rPr lang="en-GB" sz="900" b="1" i="0" u="none" strike="noStrike" dirty="0">
                          <a:solidFill>
                            <a:srgbClr val="FFFFFF"/>
                          </a:solidFill>
                          <a:effectLst/>
                          <a:latin typeface="Lucida Sans" panose="020B0602030504020204" pitchFamily="34" charset="0"/>
                        </a:rPr>
                        <a:t>Date</a:t>
                      </a:r>
                    </a:p>
                    <a:p>
                      <a:pPr algn="ctr" rtl="0" fontAlgn="ctr"/>
                      <a:r>
                        <a:rPr lang="en-GB" sz="900" b="1" i="0" u="none" strike="noStrike" dirty="0">
                          <a:solidFill>
                            <a:srgbClr val="FFFFFF"/>
                          </a:solidFill>
                          <a:effectLst/>
                          <a:latin typeface="Lucida Sans" panose="020B0602030504020204" pitchFamily="34" charset="0"/>
                        </a:rPr>
                        <a:t>Played</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75000"/>
                      </a:schemeClr>
                    </a:solidFill>
                  </a:tcPr>
                </a:tc>
                <a:tc>
                  <a:txBody>
                    <a:bodyPr/>
                    <a:lstStyle/>
                    <a:p>
                      <a:pPr algn="ctr" rtl="0" fontAlgn="ctr"/>
                      <a:r>
                        <a:rPr lang="en-GB" sz="900" b="1" i="0" u="none" strike="noStrike" dirty="0">
                          <a:solidFill>
                            <a:srgbClr val="FFFFFF"/>
                          </a:solidFill>
                          <a:effectLst/>
                          <a:latin typeface="Lucida Sans" panose="020B0602030504020204" pitchFamily="34" charset="0"/>
                        </a:rPr>
                        <a:t>Course </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75000"/>
                      </a:schemeClr>
                    </a:solidFill>
                  </a:tcPr>
                </a:tc>
                <a:tc>
                  <a:txBody>
                    <a:bodyPr/>
                    <a:lstStyle/>
                    <a:p>
                      <a:pPr algn="ctr" rtl="0" fontAlgn="ctr"/>
                      <a:r>
                        <a:rPr lang="en-GB" sz="900" b="1" i="0" u="none" strike="noStrike" dirty="0">
                          <a:solidFill>
                            <a:srgbClr val="FFFFFF"/>
                          </a:solidFill>
                          <a:effectLst/>
                          <a:latin typeface="Lucida Sans" panose="020B0602030504020204" pitchFamily="34" charset="0"/>
                        </a:rPr>
                        <a:t>Course Rating</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75000"/>
                      </a:schemeClr>
                    </a:solidFill>
                  </a:tcPr>
                </a:tc>
                <a:tc>
                  <a:txBody>
                    <a:bodyPr/>
                    <a:lstStyle/>
                    <a:p>
                      <a:pPr algn="ctr" rtl="0" fontAlgn="ctr"/>
                      <a:r>
                        <a:rPr lang="en-GB" sz="900" b="1" i="0" u="none" strike="noStrike" dirty="0">
                          <a:solidFill>
                            <a:srgbClr val="FFFFFF"/>
                          </a:solidFill>
                          <a:effectLst/>
                          <a:latin typeface="Lucida Sans" panose="020B0602030504020204" pitchFamily="34" charset="0"/>
                        </a:rPr>
                        <a:t>Slope Rating</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75000"/>
                      </a:schemeClr>
                    </a:solidFill>
                  </a:tcPr>
                </a:tc>
                <a:tc>
                  <a:txBody>
                    <a:bodyPr/>
                    <a:lstStyle/>
                    <a:p>
                      <a:pPr algn="ctr" rtl="0" fontAlgn="ctr"/>
                      <a:r>
                        <a:rPr lang="en-GB" sz="900" b="1" i="0" u="none" strike="noStrike" dirty="0">
                          <a:solidFill>
                            <a:srgbClr val="FFFFFF"/>
                          </a:solidFill>
                          <a:effectLst/>
                          <a:latin typeface="Lucida Sans" panose="020B0602030504020204" pitchFamily="34" charset="0"/>
                        </a:rPr>
                        <a:t>Adjusted Gross Score</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75000"/>
                      </a:schemeClr>
                    </a:solidFill>
                  </a:tcPr>
                </a:tc>
                <a:tc>
                  <a:txBody>
                    <a:bodyPr/>
                    <a:lstStyle/>
                    <a:p>
                      <a:pPr algn="ctr" rtl="0" fontAlgn="ctr"/>
                      <a:r>
                        <a:rPr lang="en-GB" sz="900" b="1" i="0" u="none" strike="noStrike" dirty="0">
                          <a:solidFill>
                            <a:srgbClr val="FFFFFF"/>
                          </a:solidFill>
                          <a:effectLst/>
                          <a:latin typeface="Lucida Sans" panose="020B0602030504020204" pitchFamily="34" charset="0"/>
                        </a:rPr>
                        <a:t>Score Differential</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554491304"/>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chemeClr val="bg1"/>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22/9/20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91</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18.5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17179980"/>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2</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5/9/20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19.4</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794060442"/>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3</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1/9/20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99</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25.8</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786740960"/>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4</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28/8/20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89</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16.7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712439226"/>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5</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23/8/20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River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71.3</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18.4</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817376541"/>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6</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26/7/20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Meadow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72.2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131</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12.8</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3146261135"/>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7</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14/7/20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24.0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888067541"/>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8</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4/7/20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88</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15.8</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3646233987"/>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9</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19/6/20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River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71.3</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13.5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1383211591"/>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10</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16/6/20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Valley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69.9</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118</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24.0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869658689"/>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11</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12/6/20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Forest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70.1</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115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86</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15.6</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1024524509"/>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12</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5/6/20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Meadow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72.2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131</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11.0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1394438981"/>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13</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2/6/20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10.4</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3325392253"/>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14</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30/5/20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94</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21.2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444361827"/>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15</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25/5/20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Valley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69.9</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118</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89</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18.3</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811531581"/>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16</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22/5/20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24.0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894201556"/>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17</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29/4/20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13.1</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1780434068"/>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18</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14/4/20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93</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20.3</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849994855"/>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19</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10/4/20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94</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21.2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99555714"/>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20</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chemeClr val="bg1"/>
                    </a:solidFill>
                  </a:tcPr>
                </a:tc>
                <a:tc>
                  <a:txBody>
                    <a:bodyPr/>
                    <a:lstStyle/>
                    <a:p>
                      <a:pPr algn="ctr" rtl="0" fontAlgn="ctr"/>
                      <a:r>
                        <a:rPr lang="en-GB" sz="1100" b="0" i="0" u="none" strike="noStrike" dirty="0">
                          <a:solidFill>
                            <a:srgbClr val="000000"/>
                          </a:solidFill>
                          <a:effectLst/>
                          <a:latin typeface="Lucida Sans" panose="020B0602030504020204" pitchFamily="34" charset="0"/>
                        </a:rPr>
                        <a:t>3/4/20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Meadow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72.2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131</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86</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12.1</a:t>
                      </a:r>
                    </a:p>
                  </a:txBody>
                  <a:tcPr marL="3795" marR="3795" marT="379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1414662779"/>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21</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chemeClr val="bg1"/>
                    </a:solidFill>
                  </a:tcPr>
                </a:tc>
                <a:tc>
                  <a:txBody>
                    <a:bodyPr/>
                    <a:lstStyle/>
                    <a:p>
                      <a:pPr algn="ctr" rtl="0" fontAlgn="ctr"/>
                      <a:endParaRPr lang="en-GB" sz="1100" b="0" i="0" u="none" strike="noStrike" dirty="0">
                        <a:solidFill>
                          <a:srgbClr val="000000"/>
                        </a:solidFill>
                        <a:effectLst/>
                        <a:latin typeface="Lucida Sans" panose="020B0602030504020204" pitchFamily="34" charset="0"/>
                      </a:endParaRP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endParaRPr lang="en-GB" sz="1100" b="0" i="0" u="none" strike="noStrike" dirty="0">
                        <a:solidFill>
                          <a:srgbClr val="000000"/>
                        </a:solidFill>
                        <a:effectLst/>
                        <a:latin typeface="Lucida Sans" panose="020B0602030504020204" pitchFamily="34" charset="0"/>
                      </a:endParaRP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endParaRPr lang="en-GB" sz="1100" b="0" i="0" u="none" strike="noStrike" dirty="0">
                        <a:solidFill>
                          <a:srgbClr val="000000"/>
                        </a:solidFill>
                        <a:effectLst/>
                        <a:latin typeface="Lucida Sans" panose="020B0602030504020204" pitchFamily="34" charset="0"/>
                      </a:endParaRP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endParaRPr lang="en-GB" sz="1100" b="0" i="0" u="none" strike="noStrike" dirty="0">
                        <a:solidFill>
                          <a:srgbClr val="000000"/>
                        </a:solidFill>
                        <a:effectLst/>
                        <a:latin typeface="Lucida Sans" panose="020B0602030504020204" pitchFamily="34" charset="0"/>
                      </a:endParaRP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endParaRPr lang="en-GB" sz="1100" b="0" i="0" u="none" strike="noStrike" dirty="0">
                        <a:solidFill>
                          <a:srgbClr val="000000"/>
                        </a:solidFill>
                        <a:effectLst/>
                        <a:latin typeface="Lucida Sans" panose="020B0602030504020204" pitchFamily="34" charset="0"/>
                      </a:endParaRP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endParaRPr lang="en-GB" sz="1100" b="0" i="0" u="none" strike="noStrike" dirty="0">
                        <a:solidFill>
                          <a:srgbClr val="000000"/>
                        </a:solidFill>
                        <a:effectLst/>
                        <a:latin typeface="Lucida Sans" panose="020B0602030504020204" pitchFamily="34" charset="0"/>
                      </a:endParaRPr>
                    </a:p>
                  </a:txBody>
                  <a:tcPr marL="3795" marR="3795" marT="379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62357821"/>
                  </a:ext>
                </a:extLst>
              </a:tr>
            </a:tbl>
          </a:graphicData>
        </a:graphic>
      </p:graphicFrame>
      <p:sp>
        <p:nvSpPr>
          <p:cNvPr id="4" name="Content Placeholder 1">
            <a:extLst>
              <a:ext uri="{FF2B5EF4-FFF2-40B4-BE49-F238E27FC236}">
                <a16:creationId xmlns:a16="http://schemas.microsoft.com/office/drawing/2014/main" id="{35940A85-6E57-4696-9606-384F09376AC1}"/>
              </a:ext>
            </a:extLst>
          </p:cNvPr>
          <p:cNvSpPr txBox="1">
            <a:spLocks/>
          </p:cNvSpPr>
          <p:nvPr/>
        </p:nvSpPr>
        <p:spPr>
          <a:xfrm>
            <a:off x="5198610" y="2363159"/>
            <a:ext cx="2285219" cy="3203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350" dirty="0">
                <a:latin typeface="Lucida Sans" panose="020B0602030504020204" pitchFamily="34" charset="0"/>
              </a:rPr>
              <a:t>Adding together the best 8 differentials out of the last 20:</a:t>
            </a:r>
          </a:p>
          <a:p>
            <a:endParaRPr lang="en-US" sz="2100" dirty="0"/>
          </a:p>
        </p:txBody>
      </p:sp>
      <p:sp>
        <p:nvSpPr>
          <p:cNvPr id="5" name="TextBox 4">
            <a:extLst>
              <a:ext uri="{FF2B5EF4-FFF2-40B4-BE49-F238E27FC236}">
                <a16:creationId xmlns:a16="http://schemas.microsoft.com/office/drawing/2014/main" id="{B66E2660-A4D7-47CC-B48B-13992471E13D}"/>
              </a:ext>
            </a:extLst>
          </p:cNvPr>
          <p:cNvSpPr txBox="1"/>
          <p:nvPr/>
        </p:nvSpPr>
        <p:spPr>
          <a:xfrm>
            <a:off x="5415449" y="4679088"/>
            <a:ext cx="3081817" cy="438582"/>
          </a:xfrm>
          <a:prstGeom prst="rect">
            <a:avLst/>
          </a:prstGeom>
          <a:noFill/>
          <a:ln>
            <a:solidFill>
              <a:schemeClr val="accent1"/>
            </a:solidFill>
          </a:ln>
        </p:spPr>
        <p:txBody>
          <a:bodyPr wrap="square" rtlCol="0">
            <a:spAutoFit/>
          </a:bodyPr>
          <a:lstStyle/>
          <a:p>
            <a:r>
              <a:rPr lang="en-US" dirty="0">
                <a:latin typeface="Lucida Sans" panose="020B0602030504020204" pitchFamily="34" charset="0"/>
              </a:rPr>
              <a:t> Handicap Index of </a:t>
            </a:r>
            <a:r>
              <a:rPr lang="en-US" sz="2250" b="1" dirty="0">
                <a:latin typeface="Lucida Sans" panose="020B0602030504020204" pitchFamily="34" charset="0"/>
              </a:rPr>
              <a:t>13.0 </a:t>
            </a:r>
          </a:p>
        </p:txBody>
      </p:sp>
      <p:sp>
        <p:nvSpPr>
          <p:cNvPr id="7" name="Content Placeholder 1">
            <a:extLst>
              <a:ext uri="{FF2B5EF4-FFF2-40B4-BE49-F238E27FC236}">
                <a16:creationId xmlns:a16="http://schemas.microsoft.com/office/drawing/2014/main" id="{A0AE8ABC-3856-49F3-8C14-E831593BC4D9}"/>
              </a:ext>
            </a:extLst>
          </p:cNvPr>
          <p:cNvSpPr txBox="1">
            <a:spLocks/>
          </p:cNvSpPr>
          <p:nvPr/>
        </p:nvSpPr>
        <p:spPr>
          <a:xfrm>
            <a:off x="5198610" y="4277594"/>
            <a:ext cx="2285219" cy="320300"/>
          </a:xfrm>
          <a:prstGeom prst="rect">
            <a:avLst/>
          </a:prstGeom>
        </p:spPr>
        <p:txBody>
          <a:bodyPr>
            <a:noAutofit/>
          </a:bodyPr>
          <a:lstStyle>
            <a:lvl1pPr marL="0" indent="0" algn="l" defTabSz="914400" rtl="0" eaLnBrk="1" latinLnBrk="0" hangingPunct="1">
              <a:lnSpc>
                <a:spcPct val="90000"/>
              </a:lnSpc>
              <a:spcBef>
                <a:spcPts val="0"/>
              </a:spcBef>
              <a:spcAft>
                <a:spcPts val="400"/>
              </a:spcAft>
              <a:buFont typeface="Arial" panose="020B0604020202020204" pitchFamily="34" charset="0"/>
              <a:buNone/>
              <a:defRPr sz="1800" kern="1200">
                <a:solidFill>
                  <a:srgbClr val="404040"/>
                </a:solidFill>
                <a:latin typeface="Lucida Sans" panose="020B0602030504020204" pitchFamily="34" charset="0"/>
                <a:ea typeface="+mn-ea"/>
                <a:cs typeface="+mn-cs"/>
              </a:defRPr>
            </a:lvl1pPr>
            <a:lvl2pPr marL="0" indent="0" algn="l" defTabSz="914400" rtl="0" eaLnBrk="1" latinLnBrk="0" hangingPunct="1">
              <a:lnSpc>
                <a:spcPct val="90000"/>
              </a:lnSpc>
              <a:spcBef>
                <a:spcPts val="0"/>
              </a:spcBef>
              <a:spcAft>
                <a:spcPts val="400"/>
              </a:spcAft>
              <a:buFont typeface="Arial" panose="020B0604020202020204" pitchFamily="34" charset="0"/>
              <a:buNone/>
              <a:defRPr sz="1800" kern="1200">
                <a:solidFill>
                  <a:srgbClr val="404040"/>
                </a:solidFill>
                <a:latin typeface="Lucida Sans" panose="020B0602030504020204" pitchFamily="34" charset="0"/>
                <a:ea typeface="+mn-ea"/>
                <a:cs typeface="+mn-cs"/>
              </a:defRPr>
            </a:lvl2pPr>
            <a:lvl3pPr marL="458788" indent="-117475" algn="l" defTabSz="914400" rtl="0" eaLnBrk="1" latinLnBrk="0" hangingPunct="1">
              <a:lnSpc>
                <a:spcPct val="90000"/>
              </a:lnSpc>
              <a:spcBef>
                <a:spcPts val="0"/>
              </a:spcBef>
              <a:spcAft>
                <a:spcPts val="400"/>
              </a:spcAft>
              <a:buFont typeface="Arial" panose="020B0604020202020204" pitchFamily="34" charset="0"/>
              <a:buChar char="•"/>
              <a:defRPr sz="1800" kern="1200">
                <a:solidFill>
                  <a:srgbClr val="404040"/>
                </a:solidFill>
                <a:latin typeface="Lucida Sans" panose="020B0602030504020204" pitchFamily="34" charset="0"/>
                <a:ea typeface="+mn-ea"/>
                <a:cs typeface="+mn-cs"/>
              </a:defRPr>
            </a:lvl3pPr>
            <a:lvl4pPr marL="684213" indent="-107950" algn="l" defTabSz="914400" rtl="0" eaLnBrk="1" latinLnBrk="0" hangingPunct="1">
              <a:lnSpc>
                <a:spcPct val="90000"/>
              </a:lnSpc>
              <a:spcBef>
                <a:spcPts val="0"/>
              </a:spcBef>
              <a:spcAft>
                <a:spcPts val="400"/>
              </a:spcAft>
              <a:buFont typeface="Arial" panose="020B0604020202020204" pitchFamily="34" charset="0"/>
              <a:buChar char="•"/>
              <a:defRPr sz="1800" kern="1200">
                <a:solidFill>
                  <a:srgbClr val="404040"/>
                </a:solidFill>
                <a:latin typeface="Lucida Sans" panose="020B0602030504020204" pitchFamily="34" charset="0"/>
                <a:ea typeface="+mn-ea"/>
                <a:cs typeface="+mn-cs"/>
              </a:defRPr>
            </a:lvl4pPr>
            <a:lvl5pPr marL="917575" indent="-115888" algn="l" defTabSz="914400" rtl="0" eaLnBrk="1" latinLnBrk="0" hangingPunct="1">
              <a:lnSpc>
                <a:spcPct val="90000"/>
              </a:lnSpc>
              <a:spcBef>
                <a:spcPts val="0"/>
              </a:spcBef>
              <a:spcAft>
                <a:spcPts val="400"/>
              </a:spcAft>
              <a:buFont typeface="Arial" panose="020B0604020202020204" pitchFamily="34" charset="0"/>
              <a:buChar char="•"/>
              <a:defRPr sz="1800" kern="1200">
                <a:solidFill>
                  <a:srgbClr val="404040"/>
                </a:solidFill>
                <a:latin typeface="Lucida Sans" panose="020B0602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350" dirty="0"/>
              <a:t>And averaging the total:</a:t>
            </a:r>
          </a:p>
          <a:p>
            <a:endParaRPr lang="en-US" sz="1350" dirty="0"/>
          </a:p>
        </p:txBody>
      </p:sp>
      <p:graphicFrame>
        <p:nvGraphicFramePr>
          <p:cNvPr id="8" name="Table 7">
            <a:extLst>
              <a:ext uri="{FF2B5EF4-FFF2-40B4-BE49-F238E27FC236}">
                <a16:creationId xmlns:a16="http://schemas.microsoft.com/office/drawing/2014/main" id="{DDDFBBFC-6747-450A-8080-E4F2006083E2}"/>
              </a:ext>
            </a:extLst>
          </p:cNvPr>
          <p:cNvGraphicFramePr>
            <a:graphicFrameLocks noGrp="1"/>
          </p:cNvGraphicFramePr>
          <p:nvPr>
            <p:extLst/>
          </p:nvPr>
        </p:nvGraphicFramePr>
        <p:xfrm>
          <a:off x="7483828" y="2005505"/>
          <a:ext cx="1329144" cy="2503170"/>
        </p:xfrm>
        <a:graphic>
          <a:graphicData uri="http://schemas.openxmlformats.org/drawingml/2006/table">
            <a:tbl>
              <a:tblPr firstRow="1" bandRow="1">
                <a:tableStyleId>{F5AB1C69-6EDB-4FF4-983F-18BD219EF322}</a:tableStyleId>
              </a:tblPr>
              <a:tblGrid>
                <a:gridCol w="162560">
                  <a:extLst>
                    <a:ext uri="{9D8B030D-6E8A-4147-A177-3AD203B41FA5}">
                      <a16:colId xmlns:a16="http://schemas.microsoft.com/office/drawing/2014/main" val="3561625096"/>
                    </a:ext>
                  </a:extLst>
                </a:gridCol>
                <a:gridCol w="648000">
                  <a:extLst>
                    <a:ext uri="{9D8B030D-6E8A-4147-A177-3AD203B41FA5}">
                      <a16:colId xmlns:a16="http://schemas.microsoft.com/office/drawing/2014/main" val="3602885227"/>
                    </a:ext>
                  </a:extLst>
                </a:gridCol>
                <a:gridCol w="259292">
                  <a:extLst>
                    <a:ext uri="{9D8B030D-6E8A-4147-A177-3AD203B41FA5}">
                      <a16:colId xmlns:a16="http://schemas.microsoft.com/office/drawing/2014/main" val="2939732212"/>
                    </a:ext>
                  </a:extLst>
                </a:gridCol>
                <a:gridCol w="259292">
                  <a:extLst>
                    <a:ext uri="{9D8B030D-6E8A-4147-A177-3AD203B41FA5}">
                      <a16:colId xmlns:a16="http://schemas.microsoft.com/office/drawing/2014/main" val="762253992"/>
                    </a:ext>
                  </a:extLst>
                </a:gridCol>
              </a:tblGrid>
              <a:tr h="278130">
                <a:tc>
                  <a:txBody>
                    <a:bodyPr/>
                    <a:lstStyle/>
                    <a:p>
                      <a:pPr algn="ctr"/>
                      <a:endParaRPr lang="en-GB" sz="1000" dirty="0">
                        <a:solidFill>
                          <a:schemeClr val="tx1"/>
                        </a:solidFill>
                        <a:latin typeface="Lucida Sans" panose="020B0602030504020204" pitchFamily="34" charset="0"/>
                      </a:endParaRPr>
                    </a:p>
                  </a:txBody>
                  <a:tcPr marL="68580" marR="68580" marT="34290" marB="34290">
                    <a:solidFill>
                      <a:schemeClr val="bg1"/>
                    </a:solidFill>
                  </a:tcPr>
                </a:tc>
                <a:tc>
                  <a:txBody>
                    <a:bodyPr/>
                    <a:lstStyle/>
                    <a:p>
                      <a:pPr algn="ctr"/>
                      <a:r>
                        <a:rPr lang="en-GB" sz="1000" b="0" dirty="0">
                          <a:solidFill>
                            <a:schemeClr val="tx1"/>
                          </a:solidFill>
                          <a:latin typeface="Lucida Sans" panose="020B0602030504020204" pitchFamily="34" charset="0"/>
                        </a:rPr>
                        <a:t>12.8</a:t>
                      </a:r>
                    </a:p>
                  </a:txBody>
                  <a:tcPr marL="68580" marR="68580" marT="34290" marB="34290">
                    <a:solidFill>
                      <a:schemeClr val="bg1"/>
                    </a:solidFill>
                  </a:tcPr>
                </a:tc>
                <a:tc>
                  <a:txBody>
                    <a:bodyPr/>
                    <a:lstStyle/>
                    <a:p>
                      <a:pPr algn="ctr"/>
                      <a:endParaRPr lang="en-GB" sz="1000" dirty="0">
                        <a:solidFill>
                          <a:schemeClr val="tx1"/>
                        </a:solidFill>
                        <a:latin typeface="Lucida Sans" panose="020B0602030504020204" pitchFamily="34" charset="0"/>
                      </a:endParaRPr>
                    </a:p>
                  </a:txBody>
                  <a:tcPr marL="68580" marR="68580" marT="34290" marB="34290">
                    <a:solidFill>
                      <a:schemeClr val="bg1"/>
                    </a:solidFill>
                  </a:tcPr>
                </a:tc>
                <a:tc>
                  <a:txBody>
                    <a:bodyPr/>
                    <a:lstStyle/>
                    <a:p>
                      <a:pPr algn="ctr"/>
                      <a:endParaRPr lang="en-GB" sz="1000" dirty="0">
                        <a:solidFill>
                          <a:schemeClr val="tx1"/>
                        </a:solidFill>
                        <a:latin typeface="Lucida Sans" panose="020B0602030504020204" pitchFamily="34" charset="0"/>
                      </a:endParaRPr>
                    </a:p>
                  </a:txBody>
                  <a:tcPr marL="68580" marR="68580" marT="34290" marB="34290">
                    <a:solidFill>
                      <a:schemeClr val="bg1"/>
                    </a:solidFill>
                  </a:tcPr>
                </a:tc>
                <a:extLst>
                  <a:ext uri="{0D108BD9-81ED-4DB2-BD59-A6C34878D82A}">
                    <a16:rowId xmlns:a16="http://schemas.microsoft.com/office/drawing/2014/main" val="3030558427"/>
                  </a:ext>
                </a:extLst>
              </a:tr>
              <a:tr h="278130">
                <a:tc>
                  <a:txBody>
                    <a:bodyPr/>
                    <a:lstStyle/>
                    <a:p>
                      <a:pPr algn="ctr"/>
                      <a:r>
                        <a:rPr lang="en-GB" sz="1000" dirty="0">
                          <a:solidFill>
                            <a:schemeClr val="tx1"/>
                          </a:solidFill>
                          <a:latin typeface="Lucida Sans" panose="020B0602030504020204" pitchFamily="34" charset="0"/>
                        </a:rPr>
                        <a:t>+</a:t>
                      </a:r>
                    </a:p>
                  </a:txBody>
                  <a:tcPr marL="68580" marR="68580" marT="34290" marB="34290">
                    <a:solidFill>
                      <a:schemeClr val="bg1"/>
                    </a:solidFill>
                  </a:tcPr>
                </a:tc>
                <a:tc>
                  <a:txBody>
                    <a:bodyPr/>
                    <a:lstStyle/>
                    <a:p>
                      <a:pPr algn="ctr"/>
                      <a:r>
                        <a:rPr lang="en-GB" sz="1000" dirty="0">
                          <a:solidFill>
                            <a:schemeClr val="tx1"/>
                          </a:solidFill>
                          <a:latin typeface="Lucida Sans" panose="020B0602030504020204" pitchFamily="34" charset="0"/>
                        </a:rPr>
                        <a:t>15.8</a:t>
                      </a:r>
                    </a:p>
                  </a:txBody>
                  <a:tcPr marL="68580" marR="68580" marT="34290" marB="34290">
                    <a:solidFill>
                      <a:schemeClr val="bg1"/>
                    </a:solidFill>
                  </a:tcPr>
                </a:tc>
                <a:tc>
                  <a:txBody>
                    <a:bodyPr/>
                    <a:lstStyle/>
                    <a:p>
                      <a:pPr algn="ctr"/>
                      <a:endParaRPr lang="en-GB" sz="1000" dirty="0">
                        <a:solidFill>
                          <a:schemeClr val="tx1"/>
                        </a:solidFill>
                        <a:latin typeface="Lucida Sans" panose="020B0602030504020204" pitchFamily="34" charset="0"/>
                      </a:endParaRPr>
                    </a:p>
                  </a:txBody>
                  <a:tcPr marL="68580" marR="68580" marT="34290" marB="34290">
                    <a:solidFill>
                      <a:schemeClr val="bg1"/>
                    </a:solidFill>
                  </a:tcPr>
                </a:tc>
                <a:tc>
                  <a:txBody>
                    <a:bodyPr/>
                    <a:lstStyle/>
                    <a:p>
                      <a:pPr algn="ctr"/>
                      <a:endParaRPr lang="en-GB" sz="1000" dirty="0">
                        <a:solidFill>
                          <a:schemeClr val="tx1"/>
                        </a:solidFill>
                        <a:latin typeface="Lucida Sans" panose="020B0602030504020204" pitchFamily="34" charset="0"/>
                      </a:endParaRPr>
                    </a:p>
                  </a:txBody>
                  <a:tcPr marL="68580" marR="68580" marT="34290" marB="34290">
                    <a:solidFill>
                      <a:schemeClr val="bg1"/>
                    </a:solidFill>
                  </a:tcPr>
                </a:tc>
                <a:extLst>
                  <a:ext uri="{0D108BD9-81ED-4DB2-BD59-A6C34878D82A}">
                    <a16:rowId xmlns:a16="http://schemas.microsoft.com/office/drawing/2014/main" val="1230994661"/>
                  </a:ext>
                </a:extLst>
              </a:tr>
              <a:tr h="278130">
                <a:tc>
                  <a:txBody>
                    <a:bodyPr/>
                    <a:lstStyle/>
                    <a:p>
                      <a:pPr algn="ctr"/>
                      <a:r>
                        <a:rPr lang="en-GB" sz="1000" dirty="0">
                          <a:solidFill>
                            <a:schemeClr val="tx1"/>
                          </a:solidFill>
                          <a:latin typeface="Lucida Sans" panose="020B0602030504020204" pitchFamily="34" charset="0"/>
                        </a:rPr>
                        <a:t>+</a:t>
                      </a:r>
                    </a:p>
                  </a:txBody>
                  <a:tcPr marL="68580" marR="68580" marT="34290" marB="34290">
                    <a:solidFill>
                      <a:schemeClr val="bg1"/>
                    </a:solidFill>
                  </a:tcPr>
                </a:tc>
                <a:tc>
                  <a:txBody>
                    <a:bodyPr/>
                    <a:lstStyle/>
                    <a:p>
                      <a:pPr algn="ctr"/>
                      <a:r>
                        <a:rPr lang="en-GB" sz="1000" dirty="0">
                          <a:solidFill>
                            <a:schemeClr val="tx1"/>
                          </a:solidFill>
                          <a:latin typeface="Lucida Sans" panose="020B0602030504020204" pitchFamily="34" charset="0"/>
                        </a:rPr>
                        <a:t>13.5</a:t>
                      </a:r>
                    </a:p>
                  </a:txBody>
                  <a:tcPr marL="68580" marR="68580" marT="34290" marB="34290">
                    <a:solidFill>
                      <a:schemeClr val="bg1"/>
                    </a:solidFill>
                  </a:tcPr>
                </a:tc>
                <a:tc>
                  <a:txBody>
                    <a:bodyPr/>
                    <a:lstStyle/>
                    <a:p>
                      <a:pPr algn="ctr"/>
                      <a:endParaRPr lang="en-GB" sz="1000" dirty="0">
                        <a:solidFill>
                          <a:schemeClr val="tx1"/>
                        </a:solidFill>
                        <a:latin typeface="Lucida Sans" panose="020B0602030504020204" pitchFamily="34" charset="0"/>
                      </a:endParaRPr>
                    </a:p>
                  </a:txBody>
                  <a:tcPr marL="68580" marR="68580" marT="34290" marB="34290">
                    <a:solidFill>
                      <a:schemeClr val="bg1"/>
                    </a:solidFill>
                  </a:tcPr>
                </a:tc>
                <a:tc>
                  <a:txBody>
                    <a:bodyPr/>
                    <a:lstStyle/>
                    <a:p>
                      <a:pPr algn="ctr"/>
                      <a:endParaRPr lang="en-GB" sz="1000" dirty="0">
                        <a:solidFill>
                          <a:schemeClr val="tx1"/>
                        </a:solidFill>
                        <a:latin typeface="Lucida Sans" panose="020B0602030504020204" pitchFamily="34" charset="0"/>
                      </a:endParaRPr>
                    </a:p>
                  </a:txBody>
                  <a:tcPr marL="68580" marR="68580" marT="34290" marB="34290">
                    <a:solidFill>
                      <a:schemeClr val="bg1"/>
                    </a:solidFill>
                  </a:tcPr>
                </a:tc>
                <a:extLst>
                  <a:ext uri="{0D108BD9-81ED-4DB2-BD59-A6C34878D82A}">
                    <a16:rowId xmlns:a16="http://schemas.microsoft.com/office/drawing/2014/main" val="629914137"/>
                  </a:ext>
                </a:extLst>
              </a:tr>
              <a:tr h="278130">
                <a:tc>
                  <a:txBody>
                    <a:bodyPr/>
                    <a:lstStyle/>
                    <a:p>
                      <a:pPr algn="ctr"/>
                      <a:r>
                        <a:rPr lang="en-GB" sz="1000" dirty="0">
                          <a:solidFill>
                            <a:schemeClr val="tx1"/>
                          </a:solidFill>
                          <a:latin typeface="Lucida Sans" panose="020B0602030504020204" pitchFamily="34" charset="0"/>
                        </a:rPr>
                        <a:t>+</a:t>
                      </a:r>
                    </a:p>
                  </a:txBody>
                  <a:tcPr marL="68580" marR="68580" marT="34290" marB="34290">
                    <a:solidFill>
                      <a:schemeClr val="bg1"/>
                    </a:solidFill>
                  </a:tcPr>
                </a:tc>
                <a:tc>
                  <a:txBody>
                    <a:bodyPr/>
                    <a:lstStyle/>
                    <a:p>
                      <a:pPr algn="ctr"/>
                      <a:r>
                        <a:rPr lang="en-GB" sz="1000" dirty="0">
                          <a:solidFill>
                            <a:schemeClr val="tx1"/>
                          </a:solidFill>
                          <a:latin typeface="Lucida Sans" panose="020B0602030504020204" pitchFamily="34" charset="0"/>
                        </a:rPr>
                        <a:t>15.6</a:t>
                      </a:r>
                    </a:p>
                  </a:txBody>
                  <a:tcPr marL="68580" marR="68580" marT="34290" marB="34290">
                    <a:solidFill>
                      <a:schemeClr val="bg1"/>
                    </a:solidFill>
                  </a:tcPr>
                </a:tc>
                <a:tc>
                  <a:txBody>
                    <a:bodyPr/>
                    <a:lstStyle/>
                    <a:p>
                      <a:pPr algn="ctr"/>
                      <a:endParaRPr lang="en-GB" sz="1000" dirty="0">
                        <a:solidFill>
                          <a:schemeClr val="tx1"/>
                        </a:solidFill>
                        <a:latin typeface="Lucida Sans" panose="020B0602030504020204" pitchFamily="34" charset="0"/>
                      </a:endParaRPr>
                    </a:p>
                  </a:txBody>
                  <a:tcPr marL="68580" marR="68580" marT="34290" marB="34290">
                    <a:solidFill>
                      <a:schemeClr val="bg1"/>
                    </a:solidFill>
                  </a:tcPr>
                </a:tc>
                <a:tc>
                  <a:txBody>
                    <a:bodyPr/>
                    <a:lstStyle/>
                    <a:p>
                      <a:pPr algn="ctr"/>
                      <a:endParaRPr lang="en-GB" sz="1000" dirty="0">
                        <a:solidFill>
                          <a:schemeClr val="tx1"/>
                        </a:solidFill>
                        <a:latin typeface="Lucida Sans" panose="020B0602030504020204" pitchFamily="34" charset="0"/>
                      </a:endParaRPr>
                    </a:p>
                  </a:txBody>
                  <a:tcPr marL="68580" marR="68580" marT="34290" marB="34290">
                    <a:solidFill>
                      <a:schemeClr val="bg1"/>
                    </a:solidFill>
                  </a:tcPr>
                </a:tc>
                <a:extLst>
                  <a:ext uri="{0D108BD9-81ED-4DB2-BD59-A6C34878D82A}">
                    <a16:rowId xmlns:a16="http://schemas.microsoft.com/office/drawing/2014/main" val="70580899"/>
                  </a:ext>
                </a:extLst>
              </a:tr>
              <a:tr h="278130">
                <a:tc>
                  <a:txBody>
                    <a:bodyPr/>
                    <a:lstStyle/>
                    <a:p>
                      <a:pPr algn="ctr"/>
                      <a:r>
                        <a:rPr lang="en-GB" sz="1000" dirty="0">
                          <a:solidFill>
                            <a:schemeClr val="tx1"/>
                          </a:solidFill>
                          <a:latin typeface="Lucida Sans" panose="020B0602030504020204" pitchFamily="34" charset="0"/>
                        </a:rPr>
                        <a:t>+</a:t>
                      </a:r>
                    </a:p>
                  </a:txBody>
                  <a:tcPr marL="68580" marR="68580" marT="34290" marB="34290">
                    <a:solidFill>
                      <a:schemeClr val="bg1"/>
                    </a:solidFill>
                  </a:tcPr>
                </a:tc>
                <a:tc>
                  <a:txBody>
                    <a:bodyPr/>
                    <a:lstStyle/>
                    <a:p>
                      <a:pPr algn="ctr"/>
                      <a:r>
                        <a:rPr lang="en-GB" sz="1000" dirty="0">
                          <a:solidFill>
                            <a:schemeClr val="tx1"/>
                          </a:solidFill>
                          <a:latin typeface="Lucida Sans" panose="020B0602030504020204" pitchFamily="34" charset="0"/>
                        </a:rPr>
                        <a:t>11.0</a:t>
                      </a:r>
                    </a:p>
                  </a:txBody>
                  <a:tcPr marL="68580" marR="68580" marT="34290" marB="34290">
                    <a:solidFill>
                      <a:schemeClr val="bg1"/>
                    </a:solidFill>
                  </a:tcPr>
                </a:tc>
                <a:tc>
                  <a:txBody>
                    <a:bodyPr/>
                    <a:lstStyle/>
                    <a:p>
                      <a:pPr algn="ctr"/>
                      <a:endParaRPr lang="en-GB" sz="1000" dirty="0">
                        <a:solidFill>
                          <a:schemeClr val="tx1"/>
                        </a:solidFill>
                        <a:latin typeface="Lucida Sans" panose="020B0602030504020204" pitchFamily="34" charset="0"/>
                      </a:endParaRPr>
                    </a:p>
                  </a:txBody>
                  <a:tcPr marL="68580" marR="68580" marT="34290" marB="34290">
                    <a:solidFill>
                      <a:schemeClr val="bg1"/>
                    </a:solidFill>
                  </a:tcPr>
                </a:tc>
                <a:tc>
                  <a:txBody>
                    <a:bodyPr/>
                    <a:lstStyle/>
                    <a:p>
                      <a:pPr algn="ctr"/>
                      <a:endParaRPr lang="en-GB" sz="1000" dirty="0">
                        <a:solidFill>
                          <a:schemeClr val="tx1"/>
                        </a:solidFill>
                        <a:latin typeface="Lucida Sans" panose="020B0602030504020204" pitchFamily="34" charset="0"/>
                      </a:endParaRPr>
                    </a:p>
                  </a:txBody>
                  <a:tcPr marL="68580" marR="68580" marT="34290" marB="34290">
                    <a:solidFill>
                      <a:schemeClr val="bg1"/>
                    </a:solidFill>
                  </a:tcPr>
                </a:tc>
                <a:extLst>
                  <a:ext uri="{0D108BD9-81ED-4DB2-BD59-A6C34878D82A}">
                    <a16:rowId xmlns:a16="http://schemas.microsoft.com/office/drawing/2014/main" val="1066373510"/>
                  </a:ext>
                </a:extLst>
              </a:tr>
              <a:tr h="278130">
                <a:tc>
                  <a:txBody>
                    <a:bodyPr/>
                    <a:lstStyle/>
                    <a:p>
                      <a:pPr algn="ctr"/>
                      <a:r>
                        <a:rPr lang="en-GB" sz="1000" dirty="0">
                          <a:solidFill>
                            <a:schemeClr val="tx1"/>
                          </a:solidFill>
                          <a:latin typeface="Lucida Sans" panose="020B0602030504020204" pitchFamily="34" charset="0"/>
                        </a:rPr>
                        <a:t>+</a:t>
                      </a:r>
                    </a:p>
                  </a:txBody>
                  <a:tcPr marL="68580" marR="68580" marT="34290" marB="34290">
                    <a:solidFill>
                      <a:schemeClr val="bg1"/>
                    </a:solidFill>
                  </a:tcPr>
                </a:tc>
                <a:tc>
                  <a:txBody>
                    <a:bodyPr/>
                    <a:lstStyle/>
                    <a:p>
                      <a:pPr algn="ctr"/>
                      <a:r>
                        <a:rPr lang="en-GB" sz="1000" dirty="0">
                          <a:solidFill>
                            <a:schemeClr val="tx1"/>
                          </a:solidFill>
                          <a:latin typeface="Lucida Sans" panose="020B0602030504020204" pitchFamily="34" charset="0"/>
                        </a:rPr>
                        <a:t>10.4</a:t>
                      </a:r>
                    </a:p>
                  </a:txBody>
                  <a:tcPr marL="68580" marR="68580" marT="34290" marB="34290">
                    <a:solidFill>
                      <a:schemeClr val="bg1"/>
                    </a:solidFill>
                  </a:tcPr>
                </a:tc>
                <a:tc>
                  <a:txBody>
                    <a:bodyPr/>
                    <a:lstStyle/>
                    <a:p>
                      <a:pPr algn="ctr"/>
                      <a:endParaRPr lang="en-GB" sz="1000" dirty="0">
                        <a:solidFill>
                          <a:schemeClr val="tx1"/>
                        </a:solidFill>
                        <a:latin typeface="Lucida Sans" panose="020B0602030504020204" pitchFamily="34" charset="0"/>
                      </a:endParaRPr>
                    </a:p>
                  </a:txBody>
                  <a:tcPr marL="68580" marR="68580" marT="34290" marB="34290">
                    <a:solidFill>
                      <a:schemeClr val="bg1"/>
                    </a:solidFill>
                  </a:tcPr>
                </a:tc>
                <a:tc>
                  <a:txBody>
                    <a:bodyPr/>
                    <a:lstStyle/>
                    <a:p>
                      <a:pPr algn="ctr"/>
                      <a:endParaRPr lang="en-GB" sz="1000" dirty="0">
                        <a:solidFill>
                          <a:schemeClr val="tx1"/>
                        </a:solidFill>
                        <a:latin typeface="Lucida Sans" panose="020B0602030504020204" pitchFamily="34" charset="0"/>
                      </a:endParaRPr>
                    </a:p>
                  </a:txBody>
                  <a:tcPr marL="68580" marR="68580" marT="34290" marB="34290">
                    <a:solidFill>
                      <a:schemeClr val="bg1"/>
                    </a:solidFill>
                  </a:tcPr>
                </a:tc>
                <a:extLst>
                  <a:ext uri="{0D108BD9-81ED-4DB2-BD59-A6C34878D82A}">
                    <a16:rowId xmlns:a16="http://schemas.microsoft.com/office/drawing/2014/main" val="863710625"/>
                  </a:ext>
                </a:extLst>
              </a:tr>
              <a:tr h="278130">
                <a:tc>
                  <a:txBody>
                    <a:bodyPr/>
                    <a:lstStyle/>
                    <a:p>
                      <a:pPr algn="ctr"/>
                      <a:r>
                        <a:rPr lang="en-GB" sz="1000" dirty="0">
                          <a:solidFill>
                            <a:schemeClr val="tx1"/>
                          </a:solidFill>
                          <a:latin typeface="Lucida Sans" panose="020B0602030504020204" pitchFamily="34" charset="0"/>
                        </a:rPr>
                        <a:t>+</a:t>
                      </a:r>
                    </a:p>
                  </a:txBody>
                  <a:tcPr marL="68580" marR="68580" marT="34290" marB="34290">
                    <a:solidFill>
                      <a:schemeClr val="bg1"/>
                    </a:solidFill>
                  </a:tcPr>
                </a:tc>
                <a:tc>
                  <a:txBody>
                    <a:bodyPr/>
                    <a:lstStyle/>
                    <a:p>
                      <a:pPr algn="ctr"/>
                      <a:r>
                        <a:rPr lang="en-GB" sz="1000" dirty="0">
                          <a:solidFill>
                            <a:schemeClr val="tx1"/>
                          </a:solidFill>
                          <a:latin typeface="Lucida Sans" panose="020B0602030504020204" pitchFamily="34" charset="0"/>
                        </a:rPr>
                        <a:t>13.1</a:t>
                      </a:r>
                    </a:p>
                  </a:txBody>
                  <a:tcPr marL="68580" marR="68580" marT="34290" marB="34290">
                    <a:solidFill>
                      <a:schemeClr val="bg1"/>
                    </a:solidFill>
                  </a:tcPr>
                </a:tc>
                <a:tc>
                  <a:txBody>
                    <a:bodyPr/>
                    <a:lstStyle/>
                    <a:p>
                      <a:pPr algn="ctr"/>
                      <a:endParaRPr lang="en-GB" sz="1000" dirty="0">
                        <a:solidFill>
                          <a:schemeClr val="tx1"/>
                        </a:solidFill>
                        <a:latin typeface="Lucida Sans" panose="020B0602030504020204" pitchFamily="34" charset="0"/>
                      </a:endParaRPr>
                    </a:p>
                  </a:txBody>
                  <a:tcPr marL="68580" marR="68580" marT="34290" marB="34290">
                    <a:solidFill>
                      <a:schemeClr val="bg1"/>
                    </a:solidFill>
                  </a:tcPr>
                </a:tc>
                <a:tc>
                  <a:txBody>
                    <a:bodyPr/>
                    <a:lstStyle/>
                    <a:p>
                      <a:pPr algn="ctr"/>
                      <a:endParaRPr lang="en-GB" sz="1000" dirty="0">
                        <a:solidFill>
                          <a:schemeClr val="tx1"/>
                        </a:solidFill>
                        <a:latin typeface="Lucida Sans" panose="020B0602030504020204" pitchFamily="34" charset="0"/>
                      </a:endParaRPr>
                    </a:p>
                  </a:txBody>
                  <a:tcPr marL="68580" marR="68580" marT="34290" marB="34290">
                    <a:solidFill>
                      <a:schemeClr val="bg1"/>
                    </a:solidFill>
                  </a:tcPr>
                </a:tc>
                <a:extLst>
                  <a:ext uri="{0D108BD9-81ED-4DB2-BD59-A6C34878D82A}">
                    <a16:rowId xmlns:a16="http://schemas.microsoft.com/office/drawing/2014/main" val="3751368366"/>
                  </a:ext>
                </a:extLst>
              </a:tr>
              <a:tr h="278130">
                <a:tc>
                  <a:txBody>
                    <a:bodyPr/>
                    <a:lstStyle/>
                    <a:p>
                      <a:pPr algn="ctr"/>
                      <a:r>
                        <a:rPr lang="en-GB" sz="1000" dirty="0">
                          <a:solidFill>
                            <a:schemeClr val="tx1"/>
                          </a:solidFill>
                          <a:latin typeface="Lucida Sans" panose="020B0602030504020204" pitchFamily="34" charset="0"/>
                        </a:rPr>
                        <a:t>+</a:t>
                      </a:r>
                    </a:p>
                  </a:txBody>
                  <a:tcPr marL="68580" marR="68580" marT="34290" marB="34290">
                    <a:solidFill>
                      <a:schemeClr val="bg1"/>
                    </a:solidFill>
                  </a:tcPr>
                </a:tc>
                <a:tc>
                  <a:txBody>
                    <a:bodyPr/>
                    <a:lstStyle/>
                    <a:p>
                      <a:pPr algn="ctr"/>
                      <a:r>
                        <a:rPr lang="en-GB" sz="1000" dirty="0">
                          <a:solidFill>
                            <a:schemeClr val="tx1"/>
                          </a:solidFill>
                          <a:latin typeface="Lucida Sans" panose="020B0602030504020204" pitchFamily="34" charset="0"/>
                        </a:rPr>
                        <a:t>12.1</a:t>
                      </a:r>
                    </a:p>
                  </a:txBody>
                  <a:tcPr marL="68580" marR="68580" marT="34290" marB="34290">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0" dirty="0">
                        <a:solidFill>
                          <a:schemeClr val="tx1"/>
                        </a:solidFill>
                        <a:latin typeface="Lucida Sans" panose="020B0602030504020204" pitchFamily="34" charset="0"/>
                      </a:endParaRPr>
                    </a:p>
                  </a:txBody>
                  <a:tcPr marL="68580" marR="68580" marT="34290" marB="34290">
                    <a:solidFill>
                      <a:schemeClr val="bg1"/>
                    </a:solidFill>
                  </a:tcPr>
                </a:tc>
                <a:tc>
                  <a:txBody>
                    <a:bodyPr/>
                    <a:lstStyle/>
                    <a:p>
                      <a:pPr algn="ctr"/>
                      <a:endParaRPr lang="en-GB" sz="1000" dirty="0">
                        <a:solidFill>
                          <a:schemeClr val="tx1"/>
                        </a:solidFill>
                        <a:latin typeface="Lucida Sans" panose="020B0602030504020204" pitchFamily="34" charset="0"/>
                      </a:endParaRPr>
                    </a:p>
                  </a:txBody>
                  <a:tcPr marL="68580" marR="68580" marT="34290" marB="34290">
                    <a:solidFill>
                      <a:schemeClr val="bg1"/>
                    </a:solidFill>
                  </a:tcPr>
                </a:tc>
                <a:extLst>
                  <a:ext uri="{0D108BD9-81ED-4DB2-BD59-A6C34878D82A}">
                    <a16:rowId xmlns:a16="http://schemas.microsoft.com/office/drawing/2014/main" val="3791288285"/>
                  </a:ext>
                </a:extLst>
              </a:tr>
              <a:tr h="278130">
                <a:tc>
                  <a:txBody>
                    <a:bodyPr/>
                    <a:lstStyle/>
                    <a:p>
                      <a:pPr algn="ctr"/>
                      <a:r>
                        <a:rPr lang="en-GB" sz="1000" dirty="0">
                          <a:solidFill>
                            <a:schemeClr val="tx1"/>
                          </a:solidFill>
                          <a:latin typeface="Lucida Sans" panose="020B0602030504020204" pitchFamily="34" charset="0"/>
                        </a:rPr>
                        <a:t>=</a:t>
                      </a:r>
                    </a:p>
                  </a:txBody>
                  <a:tcPr marL="68580" marR="68580" marT="34290" marB="34290">
                    <a:solidFill>
                      <a:schemeClr val="bg1"/>
                    </a:solidFill>
                  </a:tcPr>
                </a:tc>
                <a:tc>
                  <a:txBody>
                    <a:bodyPr/>
                    <a:lstStyle/>
                    <a:p>
                      <a:pPr algn="ctr"/>
                      <a:r>
                        <a:rPr lang="en-GB" sz="1000" dirty="0">
                          <a:solidFill>
                            <a:schemeClr val="tx1"/>
                          </a:solidFill>
                          <a:latin typeface="Lucida Sans" panose="020B0602030504020204" pitchFamily="34" charset="0"/>
                        </a:rPr>
                        <a:t>104.3</a:t>
                      </a:r>
                    </a:p>
                  </a:txBody>
                  <a:tcPr marL="68580" marR="68580" marT="34290" marB="34290">
                    <a:lnT w="12700" cap="flat" cmpd="sng" algn="ctr">
                      <a:solidFill>
                        <a:schemeClr val="tx1"/>
                      </a:solidFill>
                      <a:prstDash val="solid"/>
                      <a:round/>
                      <a:headEnd type="none" w="med" len="med"/>
                      <a:tailEnd type="none" w="med" len="med"/>
                    </a:lnT>
                    <a:solidFill>
                      <a:schemeClr val="bg1"/>
                    </a:solidFill>
                  </a:tcPr>
                </a:tc>
                <a:tc>
                  <a:txBody>
                    <a:bodyPr/>
                    <a:lstStyle/>
                    <a:p>
                      <a:pPr algn="ctr"/>
                      <a:r>
                        <a:rPr lang="en-GB" sz="1000" dirty="0">
                          <a:solidFill>
                            <a:schemeClr val="tx1"/>
                          </a:solidFill>
                          <a:latin typeface="Lucida Sans" panose="020B0602030504020204" pitchFamily="34" charset="0"/>
                        </a:rPr>
                        <a:t>/</a:t>
                      </a:r>
                    </a:p>
                  </a:txBody>
                  <a:tcPr marL="68580" marR="68580" marT="34290" marB="34290">
                    <a:solidFill>
                      <a:schemeClr val="bg1"/>
                    </a:solidFill>
                  </a:tcPr>
                </a:tc>
                <a:tc>
                  <a:txBody>
                    <a:bodyPr/>
                    <a:lstStyle/>
                    <a:p>
                      <a:pPr algn="ctr"/>
                      <a:r>
                        <a:rPr lang="en-GB" sz="1000" dirty="0">
                          <a:solidFill>
                            <a:schemeClr val="tx1"/>
                          </a:solidFill>
                          <a:latin typeface="Lucida Sans" panose="020B0602030504020204" pitchFamily="34" charset="0"/>
                        </a:rPr>
                        <a:t>8</a:t>
                      </a:r>
                    </a:p>
                  </a:txBody>
                  <a:tcPr marL="68580" marR="68580" marT="34290" marB="34290">
                    <a:solidFill>
                      <a:schemeClr val="bg1"/>
                    </a:solidFill>
                  </a:tcPr>
                </a:tc>
                <a:extLst>
                  <a:ext uri="{0D108BD9-81ED-4DB2-BD59-A6C34878D82A}">
                    <a16:rowId xmlns:a16="http://schemas.microsoft.com/office/drawing/2014/main" val="4211927615"/>
                  </a:ext>
                </a:extLst>
              </a:tr>
            </a:tbl>
          </a:graphicData>
        </a:graphic>
      </p:graphicFrame>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8687" y="207557"/>
            <a:ext cx="1859441" cy="739204"/>
          </a:xfrm>
          <a:prstGeom prst="rect">
            <a:avLst/>
          </a:prstGeom>
        </p:spPr>
      </p:pic>
    </p:spTree>
    <p:extLst>
      <p:ext uri="{BB962C8B-B14F-4D97-AF65-F5344CB8AC3E}">
        <p14:creationId xmlns:p14="http://schemas.microsoft.com/office/powerpoint/2010/main" val="2612506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D26D8-D75C-412E-97BD-0CBC1AFA5EA5}"/>
              </a:ext>
            </a:extLst>
          </p:cNvPr>
          <p:cNvSpPr>
            <a:spLocks noGrp="1"/>
          </p:cNvSpPr>
          <p:nvPr>
            <p:ph type="title"/>
          </p:nvPr>
        </p:nvSpPr>
        <p:spPr>
          <a:xfrm>
            <a:off x="-108285" y="878042"/>
            <a:ext cx="4546935" cy="685800"/>
          </a:xfrm>
        </p:spPr>
        <p:txBody>
          <a:bodyPr>
            <a:normAutofit/>
          </a:bodyPr>
          <a:lstStyle/>
          <a:p>
            <a:r>
              <a:rPr lang="en-US" sz="1800" dirty="0">
                <a:latin typeface="Verdana" panose="020B0604030504040204" pitchFamily="34" charset="0"/>
                <a:ea typeface="Verdana" panose="020B0604030504040204" pitchFamily="34" charset="0"/>
              </a:rPr>
              <a:t>Example of 8 of 20 Calculation</a:t>
            </a:r>
          </a:p>
        </p:txBody>
      </p:sp>
      <p:graphicFrame>
        <p:nvGraphicFramePr>
          <p:cNvPr id="6" name="Table 5">
            <a:extLst>
              <a:ext uri="{FF2B5EF4-FFF2-40B4-BE49-F238E27FC236}">
                <a16:creationId xmlns:a16="http://schemas.microsoft.com/office/drawing/2014/main" id="{157F9D9B-858A-4608-85F4-671C08B281EA}"/>
              </a:ext>
            </a:extLst>
          </p:cNvPr>
          <p:cNvGraphicFramePr>
            <a:graphicFrameLocks noGrp="1"/>
          </p:cNvGraphicFramePr>
          <p:nvPr>
            <p:extLst/>
          </p:nvPr>
        </p:nvGraphicFramePr>
        <p:xfrm>
          <a:off x="385306" y="1405335"/>
          <a:ext cx="4178041" cy="4043535"/>
        </p:xfrm>
        <a:graphic>
          <a:graphicData uri="http://schemas.openxmlformats.org/drawingml/2006/table">
            <a:tbl>
              <a:tblPr/>
              <a:tblGrid>
                <a:gridCol w="424187">
                  <a:extLst>
                    <a:ext uri="{9D8B030D-6E8A-4147-A177-3AD203B41FA5}">
                      <a16:colId xmlns:a16="http://schemas.microsoft.com/office/drawing/2014/main" val="2621603215"/>
                    </a:ext>
                  </a:extLst>
                </a:gridCol>
                <a:gridCol w="676777">
                  <a:extLst>
                    <a:ext uri="{9D8B030D-6E8A-4147-A177-3AD203B41FA5}">
                      <a16:colId xmlns:a16="http://schemas.microsoft.com/office/drawing/2014/main" val="687693620"/>
                    </a:ext>
                  </a:extLst>
                </a:gridCol>
                <a:gridCol w="821155">
                  <a:extLst>
                    <a:ext uri="{9D8B030D-6E8A-4147-A177-3AD203B41FA5}">
                      <a16:colId xmlns:a16="http://schemas.microsoft.com/office/drawing/2014/main" val="3580554694"/>
                    </a:ext>
                  </a:extLst>
                </a:gridCol>
                <a:gridCol w="496303">
                  <a:extLst>
                    <a:ext uri="{9D8B030D-6E8A-4147-A177-3AD203B41FA5}">
                      <a16:colId xmlns:a16="http://schemas.microsoft.com/office/drawing/2014/main" val="588249488"/>
                    </a:ext>
                  </a:extLst>
                </a:gridCol>
                <a:gridCol w="478256">
                  <a:extLst>
                    <a:ext uri="{9D8B030D-6E8A-4147-A177-3AD203B41FA5}">
                      <a16:colId xmlns:a16="http://schemas.microsoft.com/office/drawing/2014/main" val="3613187585"/>
                    </a:ext>
                  </a:extLst>
                </a:gridCol>
                <a:gridCol w="568492">
                  <a:extLst>
                    <a:ext uri="{9D8B030D-6E8A-4147-A177-3AD203B41FA5}">
                      <a16:colId xmlns:a16="http://schemas.microsoft.com/office/drawing/2014/main" val="3250785422"/>
                    </a:ext>
                  </a:extLst>
                </a:gridCol>
                <a:gridCol w="712871">
                  <a:extLst>
                    <a:ext uri="{9D8B030D-6E8A-4147-A177-3AD203B41FA5}">
                      <a16:colId xmlns:a16="http://schemas.microsoft.com/office/drawing/2014/main" val="1835252664"/>
                    </a:ext>
                  </a:extLst>
                </a:gridCol>
              </a:tblGrid>
              <a:tr h="443400">
                <a:tc>
                  <a:txBody>
                    <a:bodyPr/>
                    <a:lstStyle/>
                    <a:p>
                      <a:pPr algn="ctr" fontAlgn="b"/>
                      <a:r>
                        <a:rPr lang="en-GB" sz="900" b="1" i="0" u="none" strike="noStrike" dirty="0">
                          <a:solidFill>
                            <a:srgbClr val="FFFFFF"/>
                          </a:solidFill>
                          <a:effectLst/>
                          <a:latin typeface="Lucida Sans" panose="020B0602030504020204" pitchFamily="34" charset="0"/>
                        </a:rPr>
                        <a:t>Score</a:t>
                      </a:r>
                    </a:p>
                    <a:p>
                      <a:pPr algn="ctr" fontAlgn="b"/>
                      <a:r>
                        <a:rPr lang="en-GB" sz="900" b="1" i="0" u="none" strike="noStrike" dirty="0">
                          <a:solidFill>
                            <a:srgbClr val="FFFFFF"/>
                          </a:solidFill>
                          <a:effectLst/>
                          <a:latin typeface="Lucida Sans" panose="020B0602030504020204" pitchFamily="34" charset="0"/>
                        </a:rPr>
                        <a:t>No.</a:t>
                      </a:r>
                    </a:p>
                  </a:txBody>
                  <a:tcPr marL="3795" marR="3795" marT="3795" marB="0"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chemeClr val="bg2">
                        <a:lumMod val="75000"/>
                      </a:schemeClr>
                    </a:solidFill>
                  </a:tcPr>
                </a:tc>
                <a:tc>
                  <a:txBody>
                    <a:bodyPr/>
                    <a:lstStyle/>
                    <a:p>
                      <a:pPr algn="ctr" rtl="0" fontAlgn="ctr"/>
                      <a:r>
                        <a:rPr lang="en-GB" sz="900" b="1" i="0" u="none" strike="noStrike" dirty="0">
                          <a:solidFill>
                            <a:srgbClr val="FFFFFF"/>
                          </a:solidFill>
                          <a:effectLst/>
                          <a:latin typeface="Lucida Sans" panose="020B0602030504020204" pitchFamily="34" charset="0"/>
                        </a:rPr>
                        <a:t>Date</a:t>
                      </a:r>
                    </a:p>
                    <a:p>
                      <a:pPr algn="ctr" rtl="0" fontAlgn="ctr"/>
                      <a:r>
                        <a:rPr lang="en-GB" sz="900" b="1" i="0" u="none" strike="noStrike" dirty="0">
                          <a:solidFill>
                            <a:srgbClr val="FFFFFF"/>
                          </a:solidFill>
                          <a:effectLst/>
                          <a:latin typeface="Lucida Sans" panose="020B0602030504020204" pitchFamily="34" charset="0"/>
                        </a:rPr>
                        <a:t>Played</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75000"/>
                      </a:schemeClr>
                    </a:solidFill>
                  </a:tcPr>
                </a:tc>
                <a:tc>
                  <a:txBody>
                    <a:bodyPr/>
                    <a:lstStyle/>
                    <a:p>
                      <a:pPr algn="ctr" rtl="0" fontAlgn="ctr"/>
                      <a:r>
                        <a:rPr lang="en-GB" sz="900" b="1" i="0" u="none" strike="noStrike" dirty="0">
                          <a:solidFill>
                            <a:srgbClr val="FFFFFF"/>
                          </a:solidFill>
                          <a:effectLst/>
                          <a:latin typeface="Lucida Sans" panose="020B0602030504020204" pitchFamily="34" charset="0"/>
                        </a:rPr>
                        <a:t>Course </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75000"/>
                      </a:schemeClr>
                    </a:solidFill>
                  </a:tcPr>
                </a:tc>
                <a:tc>
                  <a:txBody>
                    <a:bodyPr/>
                    <a:lstStyle/>
                    <a:p>
                      <a:pPr algn="ctr" rtl="0" fontAlgn="ctr"/>
                      <a:r>
                        <a:rPr lang="en-GB" sz="900" b="1" i="0" u="none" strike="noStrike" dirty="0">
                          <a:solidFill>
                            <a:srgbClr val="FFFFFF"/>
                          </a:solidFill>
                          <a:effectLst/>
                          <a:latin typeface="Lucida Sans" panose="020B0602030504020204" pitchFamily="34" charset="0"/>
                        </a:rPr>
                        <a:t>Course Rating</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75000"/>
                      </a:schemeClr>
                    </a:solidFill>
                  </a:tcPr>
                </a:tc>
                <a:tc>
                  <a:txBody>
                    <a:bodyPr/>
                    <a:lstStyle/>
                    <a:p>
                      <a:pPr algn="ctr" rtl="0" fontAlgn="ctr"/>
                      <a:r>
                        <a:rPr lang="en-GB" sz="900" b="1" i="0" u="none" strike="noStrike" dirty="0">
                          <a:solidFill>
                            <a:srgbClr val="FFFFFF"/>
                          </a:solidFill>
                          <a:effectLst/>
                          <a:latin typeface="Lucida Sans" panose="020B0602030504020204" pitchFamily="34" charset="0"/>
                        </a:rPr>
                        <a:t>Slope Rating</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75000"/>
                      </a:schemeClr>
                    </a:solidFill>
                  </a:tcPr>
                </a:tc>
                <a:tc>
                  <a:txBody>
                    <a:bodyPr/>
                    <a:lstStyle/>
                    <a:p>
                      <a:pPr algn="ctr" rtl="0" fontAlgn="ctr"/>
                      <a:r>
                        <a:rPr lang="en-GB" sz="900" b="1" i="0" u="none" strike="noStrike" dirty="0">
                          <a:solidFill>
                            <a:srgbClr val="FFFFFF"/>
                          </a:solidFill>
                          <a:effectLst/>
                          <a:latin typeface="Lucida Sans" panose="020B0602030504020204" pitchFamily="34" charset="0"/>
                        </a:rPr>
                        <a:t>Adjusted Gross Score</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75000"/>
                      </a:schemeClr>
                    </a:solidFill>
                  </a:tcPr>
                </a:tc>
                <a:tc>
                  <a:txBody>
                    <a:bodyPr/>
                    <a:lstStyle/>
                    <a:p>
                      <a:pPr algn="ctr" rtl="0" fontAlgn="ctr"/>
                      <a:r>
                        <a:rPr lang="en-GB" sz="900" b="1" i="0" u="none" strike="noStrike" dirty="0">
                          <a:solidFill>
                            <a:srgbClr val="FFFFFF"/>
                          </a:solidFill>
                          <a:effectLst/>
                          <a:latin typeface="Lucida Sans" panose="020B0602030504020204" pitchFamily="34" charset="0"/>
                        </a:rPr>
                        <a:t>Score Differential</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554491304"/>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chemeClr val="bg1"/>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22/9/20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91</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18.5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17179980"/>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2</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5/9/20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19.4</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794060442"/>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3</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1/9/20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99</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25.8</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786740960"/>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4</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28/8/20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89</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16.7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712439226"/>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5</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23/8/20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River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71.3</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18.4</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817376541"/>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6</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26/7/20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Meadow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72.2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131</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12.8</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3146261135"/>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7</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14/7/20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24.0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888067541"/>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8</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4/7/20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88</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15.8</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3646233987"/>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9</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19/6/20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River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71.3</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13.5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1383211591"/>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10</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16/6/20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Valley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69.9</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118</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24.0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869658689"/>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11</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12/6/20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Forest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70.1</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115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86</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15.6</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1024524509"/>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12</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5/6/20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Meadow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72.2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131</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11.0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1394438981"/>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13</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2/6/20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10.4</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3325392253"/>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14</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30/5/20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94</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21.2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444361827"/>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15</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25/5/20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Valley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69.9</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118</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89</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18.3</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811531581"/>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16</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22/5/20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24.0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894201556"/>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17</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29/4/20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13.1</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1780434068"/>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18</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14/4/20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93</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20.3</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849994855"/>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19</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10/4/20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94</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21.2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99555714"/>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20</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chemeClr val="bg1"/>
                    </a:solidFill>
                  </a:tcPr>
                </a:tc>
                <a:tc>
                  <a:txBody>
                    <a:bodyPr/>
                    <a:lstStyle/>
                    <a:p>
                      <a:pPr algn="ctr" rtl="0" fontAlgn="ctr"/>
                      <a:r>
                        <a:rPr lang="en-GB" sz="1100" b="0" i="0" u="none" strike="noStrike" dirty="0">
                          <a:solidFill>
                            <a:srgbClr val="000000"/>
                          </a:solidFill>
                          <a:effectLst/>
                          <a:latin typeface="Lucida Sans" panose="020B0602030504020204" pitchFamily="34" charset="0"/>
                        </a:rPr>
                        <a:t>3/4/20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Meadow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72.2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131</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86</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12.1</a:t>
                      </a:r>
                    </a:p>
                  </a:txBody>
                  <a:tcPr marL="3795" marR="3795" marT="379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1414662779"/>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21</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chemeClr val="bg1"/>
                    </a:solidFill>
                  </a:tcPr>
                </a:tc>
                <a:tc>
                  <a:txBody>
                    <a:bodyPr/>
                    <a:lstStyle/>
                    <a:p>
                      <a:pPr algn="ctr" rtl="0" fontAlgn="ctr"/>
                      <a:endParaRPr lang="en-GB" sz="1100" b="0" i="0" u="none" strike="noStrike" dirty="0">
                        <a:solidFill>
                          <a:srgbClr val="000000"/>
                        </a:solidFill>
                        <a:effectLst/>
                        <a:latin typeface="Lucida Sans" panose="020B0602030504020204" pitchFamily="34" charset="0"/>
                      </a:endParaRP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endParaRPr lang="en-GB" sz="1100" b="0" i="0" u="none" strike="noStrike" dirty="0">
                        <a:solidFill>
                          <a:srgbClr val="000000"/>
                        </a:solidFill>
                        <a:effectLst/>
                        <a:latin typeface="Lucida Sans" panose="020B0602030504020204" pitchFamily="34" charset="0"/>
                      </a:endParaRP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endParaRPr lang="en-GB" sz="1100" b="0" i="0" u="none" strike="noStrike" dirty="0">
                        <a:solidFill>
                          <a:srgbClr val="000000"/>
                        </a:solidFill>
                        <a:effectLst/>
                        <a:latin typeface="Lucida Sans" panose="020B0602030504020204" pitchFamily="34" charset="0"/>
                      </a:endParaRP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endParaRPr lang="en-GB" sz="1100" b="0" i="0" u="none" strike="noStrike" dirty="0">
                        <a:solidFill>
                          <a:srgbClr val="000000"/>
                        </a:solidFill>
                        <a:effectLst/>
                        <a:latin typeface="Lucida Sans" panose="020B0602030504020204" pitchFamily="34" charset="0"/>
                      </a:endParaRP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endParaRPr lang="en-GB" sz="1100" b="0" i="0" u="none" strike="noStrike" dirty="0">
                        <a:solidFill>
                          <a:srgbClr val="000000"/>
                        </a:solidFill>
                        <a:effectLst/>
                        <a:latin typeface="Lucida Sans" panose="020B0602030504020204" pitchFamily="34" charset="0"/>
                      </a:endParaRP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endParaRPr lang="en-GB" sz="1100" b="0" i="0" u="none" strike="noStrike" dirty="0">
                        <a:solidFill>
                          <a:srgbClr val="000000"/>
                        </a:solidFill>
                        <a:effectLst/>
                        <a:latin typeface="Lucida Sans" panose="020B0602030504020204" pitchFamily="34" charset="0"/>
                      </a:endParaRPr>
                    </a:p>
                  </a:txBody>
                  <a:tcPr marL="3795" marR="3795" marT="379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62357821"/>
                  </a:ext>
                </a:extLst>
              </a:tr>
            </a:tbl>
          </a:graphicData>
        </a:graphic>
      </p:graphicFrame>
      <p:graphicFrame>
        <p:nvGraphicFramePr>
          <p:cNvPr id="9" name="Table 8">
            <a:extLst>
              <a:ext uri="{FF2B5EF4-FFF2-40B4-BE49-F238E27FC236}">
                <a16:creationId xmlns:a16="http://schemas.microsoft.com/office/drawing/2014/main" id="{C6089DFA-69D4-4323-9707-4F424EA6118C}"/>
              </a:ext>
            </a:extLst>
          </p:cNvPr>
          <p:cNvGraphicFramePr>
            <a:graphicFrameLocks noGrp="1"/>
          </p:cNvGraphicFramePr>
          <p:nvPr>
            <p:extLst/>
          </p:nvPr>
        </p:nvGraphicFramePr>
        <p:xfrm>
          <a:off x="4773730" y="1405335"/>
          <a:ext cx="4178041" cy="4043535"/>
        </p:xfrm>
        <a:graphic>
          <a:graphicData uri="http://schemas.openxmlformats.org/drawingml/2006/table">
            <a:tbl>
              <a:tblPr/>
              <a:tblGrid>
                <a:gridCol w="424187">
                  <a:extLst>
                    <a:ext uri="{9D8B030D-6E8A-4147-A177-3AD203B41FA5}">
                      <a16:colId xmlns:a16="http://schemas.microsoft.com/office/drawing/2014/main" val="2621603215"/>
                    </a:ext>
                  </a:extLst>
                </a:gridCol>
                <a:gridCol w="676777">
                  <a:extLst>
                    <a:ext uri="{9D8B030D-6E8A-4147-A177-3AD203B41FA5}">
                      <a16:colId xmlns:a16="http://schemas.microsoft.com/office/drawing/2014/main" val="687693620"/>
                    </a:ext>
                  </a:extLst>
                </a:gridCol>
                <a:gridCol w="821155">
                  <a:extLst>
                    <a:ext uri="{9D8B030D-6E8A-4147-A177-3AD203B41FA5}">
                      <a16:colId xmlns:a16="http://schemas.microsoft.com/office/drawing/2014/main" val="3580554694"/>
                    </a:ext>
                  </a:extLst>
                </a:gridCol>
                <a:gridCol w="496303">
                  <a:extLst>
                    <a:ext uri="{9D8B030D-6E8A-4147-A177-3AD203B41FA5}">
                      <a16:colId xmlns:a16="http://schemas.microsoft.com/office/drawing/2014/main" val="588249488"/>
                    </a:ext>
                  </a:extLst>
                </a:gridCol>
                <a:gridCol w="478256">
                  <a:extLst>
                    <a:ext uri="{9D8B030D-6E8A-4147-A177-3AD203B41FA5}">
                      <a16:colId xmlns:a16="http://schemas.microsoft.com/office/drawing/2014/main" val="3613187585"/>
                    </a:ext>
                  </a:extLst>
                </a:gridCol>
                <a:gridCol w="568492">
                  <a:extLst>
                    <a:ext uri="{9D8B030D-6E8A-4147-A177-3AD203B41FA5}">
                      <a16:colId xmlns:a16="http://schemas.microsoft.com/office/drawing/2014/main" val="3250785422"/>
                    </a:ext>
                  </a:extLst>
                </a:gridCol>
                <a:gridCol w="712871">
                  <a:extLst>
                    <a:ext uri="{9D8B030D-6E8A-4147-A177-3AD203B41FA5}">
                      <a16:colId xmlns:a16="http://schemas.microsoft.com/office/drawing/2014/main" val="1835252664"/>
                    </a:ext>
                  </a:extLst>
                </a:gridCol>
              </a:tblGrid>
              <a:tr h="443400">
                <a:tc>
                  <a:txBody>
                    <a:bodyPr/>
                    <a:lstStyle/>
                    <a:p>
                      <a:pPr algn="ctr" fontAlgn="b"/>
                      <a:r>
                        <a:rPr lang="en-GB" sz="900" b="1" i="0" u="none" strike="noStrike" dirty="0">
                          <a:solidFill>
                            <a:srgbClr val="FFFFFF"/>
                          </a:solidFill>
                          <a:effectLst/>
                          <a:latin typeface="Lucida Sans" panose="020B0602030504020204" pitchFamily="34" charset="0"/>
                        </a:rPr>
                        <a:t>Score</a:t>
                      </a:r>
                    </a:p>
                    <a:p>
                      <a:pPr algn="ctr" fontAlgn="b"/>
                      <a:r>
                        <a:rPr lang="en-GB" sz="900" b="1" i="0" u="none" strike="noStrike" dirty="0">
                          <a:solidFill>
                            <a:srgbClr val="FFFFFF"/>
                          </a:solidFill>
                          <a:effectLst/>
                          <a:latin typeface="Lucida Sans" panose="020B0602030504020204" pitchFamily="34" charset="0"/>
                        </a:rPr>
                        <a:t>No.</a:t>
                      </a:r>
                    </a:p>
                  </a:txBody>
                  <a:tcPr marL="3795" marR="3795" marT="3795" marB="0"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bg2">
                        <a:lumMod val="75000"/>
                      </a:schemeClr>
                    </a:solidFill>
                  </a:tcPr>
                </a:tc>
                <a:tc>
                  <a:txBody>
                    <a:bodyPr/>
                    <a:lstStyle/>
                    <a:p>
                      <a:pPr algn="ctr" rtl="0" fontAlgn="ctr"/>
                      <a:r>
                        <a:rPr lang="en-GB" sz="900" b="1" i="0" u="none" strike="noStrike" dirty="0">
                          <a:solidFill>
                            <a:srgbClr val="FFFFFF"/>
                          </a:solidFill>
                          <a:effectLst/>
                          <a:latin typeface="Lucida Sans" panose="020B0602030504020204" pitchFamily="34" charset="0"/>
                        </a:rPr>
                        <a:t>Date</a:t>
                      </a:r>
                    </a:p>
                    <a:p>
                      <a:pPr algn="ctr" rtl="0" fontAlgn="ctr"/>
                      <a:r>
                        <a:rPr lang="en-GB" sz="900" b="1" i="0" u="none" strike="noStrike" dirty="0">
                          <a:solidFill>
                            <a:srgbClr val="FFFFFF"/>
                          </a:solidFill>
                          <a:effectLst/>
                          <a:latin typeface="Lucida Sans" panose="020B0602030504020204" pitchFamily="34" charset="0"/>
                        </a:rPr>
                        <a:t>Played</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chemeClr val="bg2">
                        <a:lumMod val="75000"/>
                      </a:schemeClr>
                    </a:solidFill>
                  </a:tcPr>
                </a:tc>
                <a:tc>
                  <a:txBody>
                    <a:bodyPr/>
                    <a:lstStyle/>
                    <a:p>
                      <a:pPr algn="ctr" rtl="0" fontAlgn="ctr"/>
                      <a:r>
                        <a:rPr lang="en-GB" sz="900" b="1" i="0" u="none" strike="noStrike" dirty="0">
                          <a:solidFill>
                            <a:srgbClr val="FFFFFF"/>
                          </a:solidFill>
                          <a:effectLst/>
                          <a:latin typeface="Lucida Sans" panose="020B0602030504020204" pitchFamily="34" charset="0"/>
                        </a:rPr>
                        <a:t>Course </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chemeClr val="bg2">
                        <a:lumMod val="75000"/>
                      </a:schemeClr>
                    </a:solidFill>
                  </a:tcPr>
                </a:tc>
                <a:tc>
                  <a:txBody>
                    <a:bodyPr/>
                    <a:lstStyle/>
                    <a:p>
                      <a:pPr algn="ctr" rtl="0" fontAlgn="ctr"/>
                      <a:r>
                        <a:rPr lang="en-GB" sz="900" b="1" i="0" u="none" strike="noStrike" dirty="0">
                          <a:solidFill>
                            <a:srgbClr val="FFFFFF"/>
                          </a:solidFill>
                          <a:effectLst/>
                          <a:latin typeface="Lucida Sans" panose="020B0602030504020204" pitchFamily="34" charset="0"/>
                        </a:rPr>
                        <a:t>Course Rating</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chemeClr val="bg2">
                        <a:lumMod val="75000"/>
                      </a:schemeClr>
                    </a:solidFill>
                  </a:tcPr>
                </a:tc>
                <a:tc>
                  <a:txBody>
                    <a:bodyPr/>
                    <a:lstStyle/>
                    <a:p>
                      <a:pPr algn="ctr" rtl="0" fontAlgn="ctr"/>
                      <a:r>
                        <a:rPr lang="en-GB" sz="900" b="1" i="0" u="none" strike="noStrike" dirty="0">
                          <a:solidFill>
                            <a:srgbClr val="FFFFFF"/>
                          </a:solidFill>
                          <a:effectLst/>
                          <a:latin typeface="Lucida Sans" panose="020B0602030504020204" pitchFamily="34" charset="0"/>
                        </a:rPr>
                        <a:t>Slope Rating</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chemeClr val="bg2">
                        <a:lumMod val="75000"/>
                      </a:schemeClr>
                    </a:solidFill>
                  </a:tcPr>
                </a:tc>
                <a:tc>
                  <a:txBody>
                    <a:bodyPr/>
                    <a:lstStyle/>
                    <a:p>
                      <a:pPr algn="ctr" rtl="0" fontAlgn="ctr"/>
                      <a:r>
                        <a:rPr lang="en-GB" sz="900" b="1" i="0" u="none" strike="noStrike" dirty="0">
                          <a:solidFill>
                            <a:srgbClr val="FFFFFF"/>
                          </a:solidFill>
                          <a:effectLst/>
                          <a:latin typeface="Lucida Sans" panose="020B0602030504020204" pitchFamily="34" charset="0"/>
                        </a:rPr>
                        <a:t>Adjusted Gross Score</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chemeClr val="bg2">
                        <a:lumMod val="75000"/>
                      </a:schemeClr>
                    </a:solidFill>
                  </a:tcPr>
                </a:tc>
                <a:tc>
                  <a:txBody>
                    <a:bodyPr/>
                    <a:lstStyle/>
                    <a:p>
                      <a:pPr algn="ctr" rtl="0" fontAlgn="ctr"/>
                      <a:r>
                        <a:rPr lang="en-GB" sz="900" b="1" i="0" u="none" strike="noStrike" dirty="0">
                          <a:solidFill>
                            <a:srgbClr val="FFFFFF"/>
                          </a:solidFill>
                          <a:effectLst/>
                          <a:latin typeface="Lucida Sans" panose="020B0602030504020204" pitchFamily="34" charset="0"/>
                        </a:rPr>
                        <a:t>Score Differential</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554491304"/>
                  </a:ext>
                </a:extLst>
              </a:tr>
              <a:tr h="163815">
                <a:tc>
                  <a:txBody>
                    <a:bodyPr/>
                    <a:lstStyle/>
                    <a:p>
                      <a:pPr algn="ctr" fontAlgn="b"/>
                      <a:endParaRPr lang="en-GB" sz="1100" b="0" i="0" u="none" strike="noStrike" dirty="0">
                        <a:solidFill>
                          <a:srgbClr val="000000"/>
                        </a:solidFill>
                        <a:effectLst/>
                        <a:latin typeface="Lucida Sans" panose="020B0602030504020204" pitchFamily="34" charset="0"/>
                      </a:endParaRPr>
                    </a:p>
                  </a:txBody>
                  <a:tcPr marL="3795" marR="3795" marT="379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GB" sz="1100" b="0" i="0" u="none" strike="noStrike" dirty="0">
                        <a:solidFill>
                          <a:srgbClr val="000000"/>
                        </a:solidFill>
                        <a:effectLst/>
                        <a:latin typeface="Lucida Sans" panose="020B0602030504020204" pitchFamily="34" charset="0"/>
                      </a:endParaRPr>
                    </a:p>
                  </a:txBody>
                  <a:tcPr marL="3795" marR="3795" marT="379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GB" sz="1100" b="0" i="0" u="none" strike="noStrike" dirty="0">
                        <a:solidFill>
                          <a:srgbClr val="000000"/>
                        </a:solidFill>
                        <a:effectLst/>
                        <a:latin typeface="Lucida Sans" panose="020B0602030504020204" pitchFamily="34" charset="0"/>
                      </a:endParaRPr>
                    </a:p>
                  </a:txBody>
                  <a:tcPr marL="3795" marR="3795" marT="379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GB" sz="1100" b="0" i="0" u="none" strike="noStrike" dirty="0">
                        <a:solidFill>
                          <a:srgbClr val="000000"/>
                        </a:solidFill>
                        <a:effectLst/>
                        <a:latin typeface="Lucida Sans" panose="020B0602030504020204" pitchFamily="34" charset="0"/>
                      </a:endParaRPr>
                    </a:p>
                  </a:txBody>
                  <a:tcPr marL="3795" marR="3795" marT="379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GB" sz="1100" b="0" i="0" u="none" strike="noStrike" dirty="0">
                        <a:solidFill>
                          <a:srgbClr val="000000"/>
                        </a:solidFill>
                        <a:effectLst/>
                        <a:latin typeface="Lucida Sans" panose="020B0602030504020204" pitchFamily="34" charset="0"/>
                      </a:endParaRPr>
                    </a:p>
                  </a:txBody>
                  <a:tcPr marL="3795" marR="3795" marT="379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GB" sz="1100" b="0" i="0" u="none" strike="noStrike" dirty="0">
                        <a:solidFill>
                          <a:srgbClr val="000000"/>
                        </a:solidFill>
                        <a:effectLst/>
                        <a:latin typeface="Lucida Sans" panose="020B0602030504020204" pitchFamily="34" charset="0"/>
                      </a:endParaRPr>
                    </a:p>
                  </a:txBody>
                  <a:tcPr marL="3795" marR="3795" marT="379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GB" sz="1100" b="0" i="0" u="none" strike="noStrike" dirty="0">
                        <a:solidFill>
                          <a:srgbClr val="000000"/>
                        </a:solidFill>
                        <a:effectLst/>
                        <a:latin typeface="Lucida Sans" panose="020B0602030504020204" pitchFamily="34" charset="0"/>
                      </a:endParaRPr>
                    </a:p>
                  </a:txBody>
                  <a:tcPr marL="3795" marR="3795" marT="379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7179980"/>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2</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22/9/20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91</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18.5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794060442"/>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3</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5/9/20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19.4</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786740960"/>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4</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1/9/20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99</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25.8</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712439226"/>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5</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28/8/20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89</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16.7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817376541"/>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6</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23/8/20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River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71.3</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18.4</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146261135"/>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7</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26/7/20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Meadow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72.2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131</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12.8</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888067541"/>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8</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14/7/20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24.0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646233987"/>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9</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4/7/20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88</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15.8</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383211591"/>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10</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19/6/20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River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71.3</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13.5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869658689"/>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11</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16/6/20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Valley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69.9</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118</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24.0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24524509"/>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12</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12/6/20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Forest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70.1</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115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86</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15.6</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394438981"/>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13</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5/6/20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Meadow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72.2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131</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11.0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325392253"/>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14</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2/6/20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10.4</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444361827"/>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15</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30/5/20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94</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21.2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811531581"/>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16</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25/5/20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Valley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69.9</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118</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89</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18.3</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894201556"/>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17</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22/5/20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24.0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780434068"/>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18</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29/4/20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13.1</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849994855"/>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19</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14/4/20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93</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20.3</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99555714"/>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20</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chemeClr val="bg1"/>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10/4/20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94</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21.2</a:t>
                      </a:r>
                    </a:p>
                  </a:txBody>
                  <a:tcPr marL="3795" marR="3795" marT="379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414662779"/>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21</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chemeClr val="bg1"/>
                    </a:solidFill>
                  </a:tcPr>
                </a:tc>
                <a:tc>
                  <a:txBody>
                    <a:bodyPr/>
                    <a:lstStyle/>
                    <a:p>
                      <a:pPr algn="ctr" rtl="0" fontAlgn="ctr"/>
                      <a:r>
                        <a:rPr lang="en-GB" sz="1100" b="0" i="0" u="none" strike="noStrike" dirty="0">
                          <a:solidFill>
                            <a:srgbClr val="000000"/>
                          </a:solidFill>
                          <a:effectLst/>
                          <a:latin typeface="Lucida Sans" panose="020B0602030504020204" pitchFamily="34" charset="0"/>
                        </a:rPr>
                        <a:t>3/4/20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Meadow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72.2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131</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86</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12.1</a:t>
                      </a:r>
                    </a:p>
                  </a:txBody>
                  <a:tcPr marL="3795" marR="3795" marT="379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62357821"/>
                  </a:ext>
                </a:extLst>
              </a:tr>
            </a:tbl>
          </a:graphicData>
        </a:graphic>
      </p:graphicFrame>
      <p:graphicFrame>
        <p:nvGraphicFramePr>
          <p:cNvPr id="10" name="Table 9">
            <a:extLst>
              <a:ext uri="{FF2B5EF4-FFF2-40B4-BE49-F238E27FC236}">
                <a16:creationId xmlns:a16="http://schemas.microsoft.com/office/drawing/2014/main" id="{8992CB2E-DD40-4334-B570-2351DEE5D65E}"/>
              </a:ext>
            </a:extLst>
          </p:cNvPr>
          <p:cNvGraphicFramePr>
            <a:graphicFrameLocks noGrp="1"/>
          </p:cNvGraphicFramePr>
          <p:nvPr>
            <p:extLst/>
          </p:nvPr>
        </p:nvGraphicFramePr>
        <p:xfrm>
          <a:off x="4788725" y="1814457"/>
          <a:ext cx="4171952" cy="193711"/>
        </p:xfrm>
        <a:graphic>
          <a:graphicData uri="http://schemas.openxmlformats.org/drawingml/2006/table">
            <a:tbl>
              <a:tblPr firstRow="1" bandRow="1">
                <a:tableStyleId>{5C22544A-7EE6-4342-B048-85BDC9FD1C3A}</a:tableStyleId>
              </a:tblPr>
              <a:tblGrid>
                <a:gridCol w="408709">
                  <a:extLst>
                    <a:ext uri="{9D8B030D-6E8A-4147-A177-3AD203B41FA5}">
                      <a16:colId xmlns:a16="http://schemas.microsoft.com/office/drawing/2014/main" val="571300713"/>
                    </a:ext>
                  </a:extLst>
                </a:gridCol>
                <a:gridCol w="678873">
                  <a:extLst>
                    <a:ext uri="{9D8B030D-6E8A-4147-A177-3AD203B41FA5}">
                      <a16:colId xmlns:a16="http://schemas.microsoft.com/office/drawing/2014/main" val="3229293201"/>
                    </a:ext>
                  </a:extLst>
                </a:gridCol>
                <a:gridCol w="824345">
                  <a:extLst>
                    <a:ext uri="{9D8B030D-6E8A-4147-A177-3AD203B41FA5}">
                      <a16:colId xmlns:a16="http://schemas.microsoft.com/office/drawing/2014/main" val="253593942"/>
                    </a:ext>
                  </a:extLst>
                </a:gridCol>
                <a:gridCol w="491837">
                  <a:extLst>
                    <a:ext uri="{9D8B030D-6E8A-4147-A177-3AD203B41FA5}">
                      <a16:colId xmlns:a16="http://schemas.microsoft.com/office/drawing/2014/main" val="990531746"/>
                    </a:ext>
                  </a:extLst>
                </a:gridCol>
                <a:gridCol w="484910">
                  <a:extLst>
                    <a:ext uri="{9D8B030D-6E8A-4147-A177-3AD203B41FA5}">
                      <a16:colId xmlns:a16="http://schemas.microsoft.com/office/drawing/2014/main" val="1752475017"/>
                    </a:ext>
                  </a:extLst>
                </a:gridCol>
                <a:gridCol w="574964">
                  <a:extLst>
                    <a:ext uri="{9D8B030D-6E8A-4147-A177-3AD203B41FA5}">
                      <a16:colId xmlns:a16="http://schemas.microsoft.com/office/drawing/2014/main" val="3778522086"/>
                    </a:ext>
                  </a:extLst>
                </a:gridCol>
                <a:gridCol w="708314">
                  <a:extLst>
                    <a:ext uri="{9D8B030D-6E8A-4147-A177-3AD203B41FA5}">
                      <a16:colId xmlns:a16="http://schemas.microsoft.com/office/drawing/2014/main" val="2969905169"/>
                    </a:ext>
                  </a:extLst>
                </a:gridCol>
              </a:tblGrid>
              <a:tr h="193711">
                <a:tc>
                  <a:txBody>
                    <a:bodyPr/>
                    <a:lstStyle/>
                    <a:p>
                      <a:pPr algn="ctr" fontAlgn="b"/>
                      <a:r>
                        <a:rPr lang="en-GB" sz="1100" b="0" i="0" u="none" strike="noStrike" dirty="0">
                          <a:solidFill>
                            <a:srgbClr val="000000"/>
                          </a:solidFill>
                          <a:effectLst/>
                          <a:latin typeface="Lucida Sans" panose="020B0602030504020204" pitchFamily="34" charset="0"/>
                        </a:rPr>
                        <a:t>1</a:t>
                      </a:r>
                    </a:p>
                  </a:txBody>
                  <a:tcPr marL="3795" marR="3795" marT="3795" marB="0" anchor="b">
                    <a:lnL w="28575" cap="flat" cmpd="sng" algn="ctr">
                      <a:solidFill>
                        <a:schemeClr val="accent2"/>
                      </a:solidFill>
                      <a:prstDash val="lgDash"/>
                      <a:round/>
                      <a:headEnd type="none" w="med" len="med"/>
                      <a:tailEnd type="none" w="med" len="med"/>
                    </a:lnL>
                    <a:lnR w="12700" cmpd="sng">
                      <a:noFill/>
                    </a:lnR>
                    <a:lnT w="28575" cap="flat" cmpd="sng" algn="ctr">
                      <a:solidFill>
                        <a:schemeClr val="accent2"/>
                      </a:solidFill>
                      <a:prstDash val="lgDash"/>
                      <a:round/>
                      <a:headEnd type="none" w="med" len="med"/>
                      <a:tailEnd type="none" w="med" len="med"/>
                    </a:lnT>
                    <a:lnB w="28575" cap="flat" cmpd="sng" algn="ctr">
                      <a:solidFill>
                        <a:schemeClr val="accent2"/>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25/9/20</a:t>
                      </a:r>
                    </a:p>
                  </a:txBody>
                  <a:tcPr marL="3795" marR="3795" marT="3795" marB="0" anchor="ctr">
                    <a:lnL w="12700" cmpd="sng">
                      <a:noFill/>
                    </a:lnL>
                    <a:lnR w="12700" cmpd="sng">
                      <a:noFill/>
                    </a:lnR>
                    <a:lnT w="28575" cap="flat" cmpd="sng" algn="ctr">
                      <a:solidFill>
                        <a:schemeClr val="accent2"/>
                      </a:solidFill>
                      <a:prstDash val="lgDash"/>
                      <a:round/>
                      <a:headEnd type="none" w="med" len="med"/>
                      <a:tailEnd type="none" w="med" len="med"/>
                    </a:lnT>
                    <a:lnB w="28575" cap="flat" cmpd="sng" algn="ctr">
                      <a:solidFill>
                        <a:schemeClr val="accent2"/>
                      </a:solidFill>
                      <a:prstDash val="lgDash"/>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en-GB" sz="1100" b="0" i="0" u="none" strike="noStrike" dirty="0">
                          <a:solidFill>
                            <a:srgbClr val="000000"/>
                          </a:solidFill>
                          <a:effectLst/>
                          <a:latin typeface="Lucida Sans" panose="020B0602030504020204" pitchFamily="34" charset="0"/>
                        </a:rPr>
                        <a:t>Meadow GC</a:t>
                      </a:r>
                    </a:p>
                  </a:txBody>
                  <a:tcPr marL="3795" marR="3795" marT="3795" marB="0" anchor="ctr">
                    <a:lnL w="12700" cmpd="sng">
                      <a:noFill/>
                    </a:lnL>
                    <a:lnR w="12700" cmpd="sng">
                      <a:noFill/>
                    </a:lnR>
                    <a:lnT w="28575" cap="flat" cmpd="sng" algn="ctr">
                      <a:solidFill>
                        <a:schemeClr val="accent2"/>
                      </a:solidFill>
                      <a:prstDash val="lgDash"/>
                      <a:round/>
                      <a:headEnd type="none" w="med" len="med"/>
                      <a:tailEnd type="none" w="med" len="med"/>
                    </a:lnT>
                    <a:lnB w="28575" cap="flat" cmpd="sng" algn="ctr">
                      <a:solidFill>
                        <a:schemeClr val="accent2"/>
                      </a:solidFill>
                      <a:prstDash val="lgDash"/>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72.2</a:t>
                      </a:r>
                    </a:p>
                  </a:txBody>
                  <a:tcPr marL="3795" marR="3795" marT="3795" marB="0" anchor="ctr">
                    <a:lnL w="12700" cmpd="sng">
                      <a:noFill/>
                    </a:lnL>
                    <a:lnR w="12700" cmpd="sng">
                      <a:noFill/>
                    </a:lnR>
                    <a:lnT w="28575" cap="flat" cmpd="sng" algn="ctr">
                      <a:solidFill>
                        <a:schemeClr val="accent2"/>
                      </a:solidFill>
                      <a:prstDash val="lgDash"/>
                      <a:round/>
                      <a:headEnd type="none" w="med" len="med"/>
                      <a:tailEnd type="none" w="med" len="med"/>
                    </a:lnT>
                    <a:lnB w="28575" cap="flat" cmpd="sng" algn="ctr">
                      <a:solidFill>
                        <a:schemeClr val="accent2"/>
                      </a:solidFill>
                      <a:prstDash val="lgDash"/>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131</a:t>
                      </a:r>
                    </a:p>
                  </a:txBody>
                  <a:tcPr marL="3795" marR="3795" marT="3795" marB="0" anchor="ctr">
                    <a:lnL w="12700" cmpd="sng">
                      <a:noFill/>
                    </a:lnL>
                    <a:lnR w="12700" cmpd="sng">
                      <a:noFill/>
                    </a:lnR>
                    <a:lnT w="28575" cap="flat" cmpd="sng" algn="ctr">
                      <a:solidFill>
                        <a:schemeClr val="accent2"/>
                      </a:solidFill>
                      <a:prstDash val="lgDash"/>
                      <a:round/>
                      <a:headEnd type="none" w="med" len="med"/>
                      <a:tailEnd type="none" w="med" len="med"/>
                    </a:lnT>
                    <a:lnB w="28575" cap="flat" cmpd="sng" algn="ctr">
                      <a:solidFill>
                        <a:schemeClr val="accent2"/>
                      </a:solidFill>
                      <a:prstDash val="lgDash"/>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89</a:t>
                      </a:r>
                    </a:p>
                  </a:txBody>
                  <a:tcPr marL="3795" marR="3795" marT="3795" marB="0" anchor="ctr">
                    <a:lnL w="12700" cmpd="sng">
                      <a:noFill/>
                    </a:lnL>
                    <a:lnR w="12700" cmpd="sng">
                      <a:noFill/>
                    </a:lnR>
                    <a:lnT w="28575" cap="flat" cmpd="sng" algn="ctr">
                      <a:solidFill>
                        <a:schemeClr val="accent2"/>
                      </a:solidFill>
                      <a:prstDash val="lgDash"/>
                      <a:round/>
                      <a:headEnd type="none" w="med" len="med"/>
                      <a:tailEnd type="none" w="med" len="med"/>
                    </a:lnT>
                    <a:lnB w="28575" cap="flat" cmpd="sng" algn="ctr">
                      <a:solidFill>
                        <a:schemeClr val="accent2"/>
                      </a:solidFill>
                      <a:prstDash val="lgDash"/>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14.5</a:t>
                      </a:r>
                    </a:p>
                  </a:txBody>
                  <a:tcPr marL="3795" marR="3795" marT="3795" marB="0" anchor="ctr">
                    <a:lnL w="12700" cmpd="sng">
                      <a:noFill/>
                    </a:lnL>
                    <a:lnR w="28575" cap="flat" cmpd="sng" algn="ctr">
                      <a:solidFill>
                        <a:schemeClr val="accent2"/>
                      </a:solidFill>
                      <a:prstDash val="lgDash"/>
                      <a:round/>
                      <a:headEnd type="none" w="med" len="med"/>
                      <a:tailEnd type="none" w="med" len="med"/>
                    </a:lnR>
                    <a:lnT w="28575" cap="flat" cmpd="sng" algn="ctr">
                      <a:solidFill>
                        <a:schemeClr val="accent2"/>
                      </a:solidFill>
                      <a:prstDash val="lgDash"/>
                      <a:round/>
                      <a:headEnd type="none" w="med" len="med"/>
                      <a:tailEnd type="none" w="med" len="med"/>
                    </a:lnT>
                    <a:lnB w="28575" cap="flat" cmpd="sng" algn="ctr">
                      <a:solidFill>
                        <a:schemeClr val="accent2"/>
                      </a:solidFill>
                      <a:prstDash val="lgDash"/>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835032412"/>
                  </a:ext>
                </a:extLst>
              </a:tr>
            </a:tbl>
          </a:graphicData>
        </a:graphic>
      </p:graphicFrame>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8687" y="207557"/>
            <a:ext cx="1859441" cy="739204"/>
          </a:xfrm>
          <a:prstGeom prst="rect">
            <a:avLst/>
          </a:prstGeom>
        </p:spPr>
      </p:pic>
    </p:spTree>
    <p:custDataLst>
      <p:tags r:id="rId1"/>
    </p:custDataLst>
    <p:extLst>
      <p:ext uri="{BB962C8B-B14F-4D97-AF65-F5344CB8AC3E}">
        <p14:creationId xmlns:p14="http://schemas.microsoft.com/office/powerpoint/2010/main" val="361054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D26D8-D75C-412E-97BD-0CBC1AFA5EA5}"/>
              </a:ext>
            </a:extLst>
          </p:cNvPr>
          <p:cNvSpPr>
            <a:spLocks noGrp="1"/>
          </p:cNvSpPr>
          <p:nvPr>
            <p:ph type="title"/>
          </p:nvPr>
        </p:nvSpPr>
        <p:spPr>
          <a:xfrm>
            <a:off x="-108285" y="884969"/>
            <a:ext cx="4746960" cy="685800"/>
          </a:xfrm>
        </p:spPr>
        <p:txBody>
          <a:bodyPr>
            <a:normAutofit/>
          </a:bodyPr>
          <a:lstStyle/>
          <a:p>
            <a:r>
              <a:rPr lang="en-US" sz="1800" dirty="0">
                <a:latin typeface="Verdana" panose="020B0604030504040204" pitchFamily="34" charset="0"/>
                <a:ea typeface="Verdana" panose="020B0604030504040204" pitchFamily="34" charset="0"/>
              </a:rPr>
              <a:t>Example of 8 of 20 Calculation</a:t>
            </a:r>
          </a:p>
        </p:txBody>
      </p:sp>
      <p:graphicFrame>
        <p:nvGraphicFramePr>
          <p:cNvPr id="6" name="Table 5">
            <a:extLst>
              <a:ext uri="{FF2B5EF4-FFF2-40B4-BE49-F238E27FC236}">
                <a16:creationId xmlns:a16="http://schemas.microsoft.com/office/drawing/2014/main" id="{157F9D9B-858A-4608-85F4-671C08B281EA}"/>
              </a:ext>
            </a:extLst>
          </p:cNvPr>
          <p:cNvGraphicFramePr>
            <a:graphicFrameLocks noGrp="1"/>
          </p:cNvGraphicFramePr>
          <p:nvPr>
            <p:extLst/>
          </p:nvPr>
        </p:nvGraphicFramePr>
        <p:xfrm>
          <a:off x="385306" y="1405335"/>
          <a:ext cx="4178041" cy="4043535"/>
        </p:xfrm>
        <a:graphic>
          <a:graphicData uri="http://schemas.openxmlformats.org/drawingml/2006/table">
            <a:tbl>
              <a:tblPr/>
              <a:tblGrid>
                <a:gridCol w="424187">
                  <a:extLst>
                    <a:ext uri="{9D8B030D-6E8A-4147-A177-3AD203B41FA5}">
                      <a16:colId xmlns:a16="http://schemas.microsoft.com/office/drawing/2014/main" val="2621603215"/>
                    </a:ext>
                  </a:extLst>
                </a:gridCol>
                <a:gridCol w="676777">
                  <a:extLst>
                    <a:ext uri="{9D8B030D-6E8A-4147-A177-3AD203B41FA5}">
                      <a16:colId xmlns:a16="http://schemas.microsoft.com/office/drawing/2014/main" val="687693620"/>
                    </a:ext>
                  </a:extLst>
                </a:gridCol>
                <a:gridCol w="821155">
                  <a:extLst>
                    <a:ext uri="{9D8B030D-6E8A-4147-A177-3AD203B41FA5}">
                      <a16:colId xmlns:a16="http://schemas.microsoft.com/office/drawing/2014/main" val="3580554694"/>
                    </a:ext>
                  </a:extLst>
                </a:gridCol>
                <a:gridCol w="496303">
                  <a:extLst>
                    <a:ext uri="{9D8B030D-6E8A-4147-A177-3AD203B41FA5}">
                      <a16:colId xmlns:a16="http://schemas.microsoft.com/office/drawing/2014/main" val="588249488"/>
                    </a:ext>
                  </a:extLst>
                </a:gridCol>
                <a:gridCol w="478256">
                  <a:extLst>
                    <a:ext uri="{9D8B030D-6E8A-4147-A177-3AD203B41FA5}">
                      <a16:colId xmlns:a16="http://schemas.microsoft.com/office/drawing/2014/main" val="3613187585"/>
                    </a:ext>
                  </a:extLst>
                </a:gridCol>
                <a:gridCol w="568492">
                  <a:extLst>
                    <a:ext uri="{9D8B030D-6E8A-4147-A177-3AD203B41FA5}">
                      <a16:colId xmlns:a16="http://schemas.microsoft.com/office/drawing/2014/main" val="3250785422"/>
                    </a:ext>
                  </a:extLst>
                </a:gridCol>
                <a:gridCol w="712871">
                  <a:extLst>
                    <a:ext uri="{9D8B030D-6E8A-4147-A177-3AD203B41FA5}">
                      <a16:colId xmlns:a16="http://schemas.microsoft.com/office/drawing/2014/main" val="1835252664"/>
                    </a:ext>
                  </a:extLst>
                </a:gridCol>
              </a:tblGrid>
              <a:tr h="443400">
                <a:tc>
                  <a:txBody>
                    <a:bodyPr/>
                    <a:lstStyle/>
                    <a:p>
                      <a:pPr algn="ctr" fontAlgn="b"/>
                      <a:r>
                        <a:rPr lang="en-GB" sz="900" b="1" i="0" u="none" strike="noStrike" dirty="0">
                          <a:solidFill>
                            <a:srgbClr val="FFFFFF"/>
                          </a:solidFill>
                          <a:effectLst/>
                          <a:latin typeface="Lucida Sans" panose="020B0602030504020204" pitchFamily="34" charset="0"/>
                        </a:rPr>
                        <a:t>Score</a:t>
                      </a:r>
                    </a:p>
                    <a:p>
                      <a:pPr algn="ctr" fontAlgn="b"/>
                      <a:r>
                        <a:rPr lang="en-GB" sz="900" b="1" i="0" u="none" strike="noStrike" dirty="0">
                          <a:solidFill>
                            <a:srgbClr val="FFFFFF"/>
                          </a:solidFill>
                          <a:effectLst/>
                          <a:latin typeface="Lucida Sans" panose="020B0602030504020204" pitchFamily="34" charset="0"/>
                        </a:rPr>
                        <a:t>No.</a:t>
                      </a:r>
                    </a:p>
                  </a:txBody>
                  <a:tcPr marL="3795" marR="3795" marT="3795" marB="0"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chemeClr val="bg2">
                        <a:lumMod val="75000"/>
                      </a:schemeClr>
                    </a:solidFill>
                  </a:tcPr>
                </a:tc>
                <a:tc>
                  <a:txBody>
                    <a:bodyPr/>
                    <a:lstStyle/>
                    <a:p>
                      <a:pPr algn="ctr" rtl="0" fontAlgn="ctr"/>
                      <a:r>
                        <a:rPr lang="en-GB" sz="900" b="1" i="0" u="none" strike="noStrike" dirty="0">
                          <a:solidFill>
                            <a:srgbClr val="FFFFFF"/>
                          </a:solidFill>
                          <a:effectLst/>
                          <a:latin typeface="Lucida Sans" panose="020B0602030504020204" pitchFamily="34" charset="0"/>
                        </a:rPr>
                        <a:t>Date</a:t>
                      </a:r>
                    </a:p>
                    <a:p>
                      <a:pPr algn="ctr" rtl="0" fontAlgn="ctr"/>
                      <a:r>
                        <a:rPr lang="en-GB" sz="900" b="1" i="0" u="none" strike="noStrike" dirty="0">
                          <a:solidFill>
                            <a:srgbClr val="FFFFFF"/>
                          </a:solidFill>
                          <a:effectLst/>
                          <a:latin typeface="Lucida Sans" panose="020B0602030504020204" pitchFamily="34" charset="0"/>
                        </a:rPr>
                        <a:t>Played</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75000"/>
                      </a:schemeClr>
                    </a:solidFill>
                  </a:tcPr>
                </a:tc>
                <a:tc>
                  <a:txBody>
                    <a:bodyPr/>
                    <a:lstStyle/>
                    <a:p>
                      <a:pPr algn="ctr" rtl="0" fontAlgn="ctr"/>
                      <a:r>
                        <a:rPr lang="en-GB" sz="900" b="1" i="0" u="none" strike="noStrike" dirty="0">
                          <a:solidFill>
                            <a:srgbClr val="FFFFFF"/>
                          </a:solidFill>
                          <a:effectLst/>
                          <a:latin typeface="Lucida Sans" panose="020B0602030504020204" pitchFamily="34" charset="0"/>
                        </a:rPr>
                        <a:t>Course </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75000"/>
                      </a:schemeClr>
                    </a:solidFill>
                  </a:tcPr>
                </a:tc>
                <a:tc>
                  <a:txBody>
                    <a:bodyPr/>
                    <a:lstStyle/>
                    <a:p>
                      <a:pPr algn="ctr" rtl="0" fontAlgn="ctr"/>
                      <a:r>
                        <a:rPr lang="en-GB" sz="900" b="1" i="0" u="none" strike="noStrike" dirty="0">
                          <a:solidFill>
                            <a:srgbClr val="FFFFFF"/>
                          </a:solidFill>
                          <a:effectLst/>
                          <a:latin typeface="Lucida Sans" panose="020B0602030504020204" pitchFamily="34" charset="0"/>
                        </a:rPr>
                        <a:t>Course Rating</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75000"/>
                      </a:schemeClr>
                    </a:solidFill>
                  </a:tcPr>
                </a:tc>
                <a:tc>
                  <a:txBody>
                    <a:bodyPr/>
                    <a:lstStyle/>
                    <a:p>
                      <a:pPr algn="ctr" rtl="0" fontAlgn="ctr"/>
                      <a:r>
                        <a:rPr lang="en-GB" sz="900" b="1" i="0" u="none" strike="noStrike" dirty="0">
                          <a:solidFill>
                            <a:srgbClr val="FFFFFF"/>
                          </a:solidFill>
                          <a:effectLst/>
                          <a:latin typeface="Lucida Sans" panose="020B0602030504020204" pitchFamily="34" charset="0"/>
                        </a:rPr>
                        <a:t>Slope Rating</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75000"/>
                      </a:schemeClr>
                    </a:solidFill>
                  </a:tcPr>
                </a:tc>
                <a:tc>
                  <a:txBody>
                    <a:bodyPr/>
                    <a:lstStyle/>
                    <a:p>
                      <a:pPr algn="ctr" rtl="0" fontAlgn="ctr"/>
                      <a:r>
                        <a:rPr lang="en-GB" sz="900" b="1" i="0" u="none" strike="noStrike" dirty="0">
                          <a:solidFill>
                            <a:srgbClr val="FFFFFF"/>
                          </a:solidFill>
                          <a:effectLst/>
                          <a:latin typeface="Lucida Sans" panose="020B0602030504020204" pitchFamily="34" charset="0"/>
                        </a:rPr>
                        <a:t>Adjusted Gross Score</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75000"/>
                      </a:schemeClr>
                    </a:solidFill>
                  </a:tcPr>
                </a:tc>
                <a:tc>
                  <a:txBody>
                    <a:bodyPr/>
                    <a:lstStyle/>
                    <a:p>
                      <a:pPr algn="ctr" rtl="0" fontAlgn="ctr"/>
                      <a:r>
                        <a:rPr lang="en-GB" sz="900" b="1" i="0" u="none" strike="noStrike" dirty="0">
                          <a:solidFill>
                            <a:srgbClr val="FFFFFF"/>
                          </a:solidFill>
                          <a:effectLst/>
                          <a:latin typeface="Lucida Sans" panose="020B0602030504020204" pitchFamily="34" charset="0"/>
                        </a:rPr>
                        <a:t>Score Differential</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554491304"/>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chemeClr val="accent6">
                        <a:lumMod val="60000"/>
                        <a:lumOff val="4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22/9/20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91</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18.5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917179980"/>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2</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5/9/20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19.4</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794060442"/>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3</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1/9/20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99</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25.8</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786740960"/>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4</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28/8/20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89</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16.7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712439226"/>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5</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23/8/20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River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71.3</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18.4</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817376541"/>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6</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26/7/20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Meadow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72.2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131</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12.8</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3146261135"/>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7</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14/7/20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24.0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888067541"/>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8</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4/7/20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88</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15.8</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3646233987"/>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9</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19/6/20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River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71.3</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13.5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1383211591"/>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10</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16/6/20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Valley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69.9</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118</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24.0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869658689"/>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11</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12/6/20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Forest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70.1</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115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86</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15.6</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1024524509"/>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12</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5/6/20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Meadow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72.2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131</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11.0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1394438981"/>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13</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2/6/20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10.4</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3325392253"/>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14</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30/5/20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94</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21.2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444361827"/>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15</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25/5/20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Valley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69.9</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118</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89</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18.3</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811531581"/>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16</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22/5/20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24.0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894201556"/>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17</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29/4/20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13.1</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1780434068"/>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18</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14/4/20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93</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20.3</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849994855"/>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19</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10/4/20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94</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21.2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99555714"/>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20</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chemeClr val="accent6">
                        <a:lumMod val="60000"/>
                        <a:lumOff val="4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3/4/20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Meadow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72.2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131</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86</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12.1</a:t>
                      </a:r>
                    </a:p>
                  </a:txBody>
                  <a:tcPr marL="3795" marR="3795" marT="379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1414662779"/>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21</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chemeClr val="bg1"/>
                    </a:solidFill>
                  </a:tcPr>
                </a:tc>
                <a:tc>
                  <a:txBody>
                    <a:bodyPr/>
                    <a:lstStyle/>
                    <a:p>
                      <a:pPr algn="ctr" rtl="0" fontAlgn="ctr"/>
                      <a:endParaRPr lang="en-GB" sz="1100" b="0" i="0" u="none" strike="noStrike" dirty="0">
                        <a:solidFill>
                          <a:srgbClr val="000000"/>
                        </a:solidFill>
                        <a:effectLst/>
                        <a:latin typeface="Lucida Sans" panose="020B0602030504020204" pitchFamily="34" charset="0"/>
                      </a:endParaRP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endParaRPr lang="en-GB" sz="1100" b="0" i="0" u="none" strike="noStrike" dirty="0">
                        <a:solidFill>
                          <a:srgbClr val="000000"/>
                        </a:solidFill>
                        <a:effectLst/>
                        <a:latin typeface="Lucida Sans" panose="020B0602030504020204" pitchFamily="34" charset="0"/>
                      </a:endParaRP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endParaRPr lang="en-GB" sz="1100" b="0" i="0" u="none" strike="noStrike" dirty="0">
                        <a:solidFill>
                          <a:srgbClr val="000000"/>
                        </a:solidFill>
                        <a:effectLst/>
                        <a:latin typeface="Lucida Sans" panose="020B0602030504020204" pitchFamily="34" charset="0"/>
                      </a:endParaRP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endParaRPr lang="en-GB" sz="1100" b="0" i="0" u="none" strike="noStrike" dirty="0">
                        <a:solidFill>
                          <a:srgbClr val="000000"/>
                        </a:solidFill>
                        <a:effectLst/>
                        <a:latin typeface="Lucida Sans" panose="020B0602030504020204" pitchFamily="34" charset="0"/>
                      </a:endParaRP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endParaRPr lang="en-GB" sz="1100" b="0" i="0" u="none" strike="noStrike" dirty="0">
                        <a:solidFill>
                          <a:srgbClr val="000000"/>
                        </a:solidFill>
                        <a:effectLst/>
                        <a:latin typeface="Lucida Sans" panose="020B0602030504020204" pitchFamily="34" charset="0"/>
                      </a:endParaRP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endParaRPr lang="en-GB" sz="1100" b="0" i="0" u="none" strike="noStrike" dirty="0">
                        <a:solidFill>
                          <a:srgbClr val="000000"/>
                        </a:solidFill>
                        <a:effectLst/>
                        <a:latin typeface="Lucida Sans" panose="020B0602030504020204" pitchFamily="34" charset="0"/>
                      </a:endParaRPr>
                    </a:p>
                  </a:txBody>
                  <a:tcPr marL="3795" marR="3795" marT="379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62357821"/>
                  </a:ext>
                </a:extLst>
              </a:tr>
            </a:tbl>
          </a:graphicData>
        </a:graphic>
      </p:graphicFrame>
      <p:graphicFrame>
        <p:nvGraphicFramePr>
          <p:cNvPr id="9" name="Table 8">
            <a:extLst>
              <a:ext uri="{FF2B5EF4-FFF2-40B4-BE49-F238E27FC236}">
                <a16:creationId xmlns:a16="http://schemas.microsoft.com/office/drawing/2014/main" id="{C6089DFA-69D4-4323-9707-4F424EA6118C}"/>
              </a:ext>
            </a:extLst>
          </p:cNvPr>
          <p:cNvGraphicFramePr>
            <a:graphicFrameLocks noGrp="1"/>
          </p:cNvGraphicFramePr>
          <p:nvPr>
            <p:extLst/>
          </p:nvPr>
        </p:nvGraphicFramePr>
        <p:xfrm>
          <a:off x="4773730" y="1405335"/>
          <a:ext cx="4178041" cy="4043535"/>
        </p:xfrm>
        <a:graphic>
          <a:graphicData uri="http://schemas.openxmlformats.org/drawingml/2006/table">
            <a:tbl>
              <a:tblPr/>
              <a:tblGrid>
                <a:gridCol w="424187">
                  <a:extLst>
                    <a:ext uri="{9D8B030D-6E8A-4147-A177-3AD203B41FA5}">
                      <a16:colId xmlns:a16="http://schemas.microsoft.com/office/drawing/2014/main" val="2621603215"/>
                    </a:ext>
                  </a:extLst>
                </a:gridCol>
                <a:gridCol w="676777">
                  <a:extLst>
                    <a:ext uri="{9D8B030D-6E8A-4147-A177-3AD203B41FA5}">
                      <a16:colId xmlns:a16="http://schemas.microsoft.com/office/drawing/2014/main" val="687693620"/>
                    </a:ext>
                  </a:extLst>
                </a:gridCol>
                <a:gridCol w="821155">
                  <a:extLst>
                    <a:ext uri="{9D8B030D-6E8A-4147-A177-3AD203B41FA5}">
                      <a16:colId xmlns:a16="http://schemas.microsoft.com/office/drawing/2014/main" val="3580554694"/>
                    </a:ext>
                  </a:extLst>
                </a:gridCol>
                <a:gridCol w="496303">
                  <a:extLst>
                    <a:ext uri="{9D8B030D-6E8A-4147-A177-3AD203B41FA5}">
                      <a16:colId xmlns:a16="http://schemas.microsoft.com/office/drawing/2014/main" val="588249488"/>
                    </a:ext>
                  </a:extLst>
                </a:gridCol>
                <a:gridCol w="478256">
                  <a:extLst>
                    <a:ext uri="{9D8B030D-6E8A-4147-A177-3AD203B41FA5}">
                      <a16:colId xmlns:a16="http://schemas.microsoft.com/office/drawing/2014/main" val="3613187585"/>
                    </a:ext>
                  </a:extLst>
                </a:gridCol>
                <a:gridCol w="568492">
                  <a:extLst>
                    <a:ext uri="{9D8B030D-6E8A-4147-A177-3AD203B41FA5}">
                      <a16:colId xmlns:a16="http://schemas.microsoft.com/office/drawing/2014/main" val="3250785422"/>
                    </a:ext>
                  </a:extLst>
                </a:gridCol>
                <a:gridCol w="712871">
                  <a:extLst>
                    <a:ext uri="{9D8B030D-6E8A-4147-A177-3AD203B41FA5}">
                      <a16:colId xmlns:a16="http://schemas.microsoft.com/office/drawing/2014/main" val="1835252664"/>
                    </a:ext>
                  </a:extLst>
                </a:gridCol>
              </a:tblGrid>
              <a:tr h="443400">
                <a:tc>
                  <a:txBody>
                    <a:bodyPr/>
                    <a:lstStyle/>
                    <a:p>
                      <a:pPr algn="ctr" fontAlgn="b"/>
                      <a:r>
                        <a:rPr lang="en-GB" sz="900" b="1" i="0" u="none" strike="noStrike" dirty="0">
                          <a:solidFill>
                            <a:srgbClr val="FFFFFF"/>
                          </a:solidFill>
                          <a:effectLst/>
                          <a:latin typeface="Lucida Sans" panose="020B0602030504020204" pitchFamily="34" charset="0"/>
                        </a:rPr>
                        <a:t>Score</a:t>
                      </a:r>
                    </a:p>
                    <a:p>
                      <a:pPr algn="ctr" fontAlgn="b"/>
                      <a:r>
                        <a:rPr lang="en-GB" sz="900" b="1" i="0" u="none" strike="noStrike" dirty="0">
                          <a:solidFill>
                            <a:srgbClr val="FFFFFF"/>
                          </a:solidFill>
                          <a:effectLst/>
                          <a:latin typeface="Lucida Sans" panose="020B0602030504020204" pitchFamily="34" charset="0"/>
                        </a:rPr>
                        <a:t>No.</a:t>
                      </a:r>
                    </a:p>
                  </a:txBody>
                  <a:tcPr marL="3795" marR="3795" marT="3795" marB="0"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solidFill>
                      <a:schemeClr val="bg2">
                        <a:lumMod val="75000"/>
                      </a:schemeClr>
                    </a:solidFill>
                  </a:tcPr>
                </a:tc>
                <a:tc>
                  <a:txBody>
                    <a:bodyPr/>
                    <a:lstStyle/>
                    <a:p>
                      <a:pPr algn="ctr" rtl="0" fontAlgn="ctr"/>
                      <a:r>
                        <a:rPr lang="en-GB" sz="900" b="1" i="0" u="none" strike="noStrike" dirty="0">
                          <a:solidFill>
                            <a:srgbClr val="FFFFFF"/>
                          </a:solidFill>
                          <a:effectLst/>
                          <a:latin typeface="Lucida Sans" panose="020B0602030504020204" pitchFamily="34" charset="0"/>
                        </a:rPr>
                        <a:t>Date</a:t>
                      </a:r>
                    </a:p>
                    <a:p>
                      <a:pPr algn="ctr" rtl="0" fontAlgn="ctr"/>
                      <a:r>
                        <a:rPr lang="en-GB" sz="900" b="1" i="0" u="none" strike="noStrike" dirty="0">
                          <a:solidFill>
                            <a:srgbClr val="FFFFFF"/>
                          </a:solidFill>
                          <a:effectLst/>
                          <a:latin typeface="Lucida Sans" panose="020B0602030504020204" pitchFamily="34" charset="0"/>
                        </a:rPr>
                        <a:t>Played</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2">
                        <a:lumMod val="75000"/>
                      </a:schemeClr>
                    </a:solidFill>
                  </a:tcPr>
                </a:tc>
                <a:tc>
                  <a:txBody>
                    <a:bodyPr/>
                    <a:lstStyle/>
                    <a:p>
                      <a:pPr algn="ctr" rtl="0" fontAlgn="ctr"/>
                      <a:r>
                        <a:rPr lang="en-GB" sz="900" b="1" i="0" u="none" strike="noStrike" dirty="0">
                          <a:solidFill>
                            <a:srgbClr val="FFFFFF"/>
                          </a:solidFill>
                          <a:effectLst/>
                          <a:latin typeface="Lucida Sans" panose="020B0602030504020204" pitchFamily="34" charset="0"/>
                        </a:rPr>
                        <a:t>Course </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2">
                        <a:lumMod val="75000"/>
                      </a:schemeClr>
                    </a:solidFill>
                  </a:tcPr>
                </a:tc>
                <a:tc>
                  <a:txBody>
                    <a:bodyPr/>
                    <a:lstStyle/>
                    <a:p>
                      <a:pPr algn="ctr" rtl="0" fontAlgn="ctr"/>
                      <a:r>
                        <a:rPr lang="en-GB" sz="900" b="1" i="0" u="none" strike="noStrike" dirty="0">
                          <a:solidFill>
                            <a:srgbClr val="FFFFFF"/>
                          </a:solidFill>
                          <a:effectLst/>
                          <a:latin typeface="Lucida Sans" panose="020B0602030504020204" pitchFamily="34" charset="0"/>
                        </a:rPr>
                        <a:t>Course Rating</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2">
                        <a:lumMod val="75000"/>
                      </a:schemeClr>
                    </a:solidFill>
                  </a:tcPr>
                </a:tc>
                <a:tc>
                  <a:txBody>
                    <a:bodyPr/>
                    <a:lstStyle/>
                    <a:p>
                      <a:pPr algn="ctr" rtl="0" fontAlgn="ctr"/>
                      <a:r>
                        <a:rPr lang="en-GB" sz="900" b="1" i="0" u="none" strike="noStrike" dirty="0">
                          <a:solidFill>
                            <a:srgbClr val="FFFFFF"/>
                          </a:solidFill>
                          <a:effectLst/>
                          <a:latin typeface="Lucida Sans" panose="020B0602030504020204" pitchFamily="34" charset="0"/>
                        </a:rPr>
                        <a:t>Slope Rating</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2">
                        <a:lumMod val="75000"/>
                      </a:schemeClr>
                    </a:solidFill>
                  </a:tcPr>
                </a:tc>
                <a:tc>
                  <a:txBody>
                    <a:bodyPr/>
                    <a:lstStyle/>
                    <a:p>
                      <a:pPr algn="ctr" rtl="0" fontAlgn="ctr"/>
                      <a:r>
                        <a:rPr lang="en-GB" sz="900" b="1" i="0" u="none" strike="noStrike" dirty="0">
                          <a:solidFill>
                            <a:srgbClr val="FFFFFF"/>
                          </a:solidFill>
                          <a:effectLst/>
                          <a:latin typeface="Lucida Sans" panose="020B0602030504020204" pitchFamily="34" charset="0"/>
                        </a:rPr>
                        <a:t>Adjusted Gross Score</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2">
                        <a:lumMod val="75000"/>
                      </a:schemeClr>
                    </a:solidFill>
                  </a:tcPr>
                </a:tc>
                <a:tc>
                  <a:txBody>
                    <a:bodyPr/>
                    <a:lstStyle/>
                    <a:p>
                      <a:pPr algn="ctr" rtl="0" fontAlgn="ctr"/>
                      <a:r>
                        <a:rPr lang="en-GB" sz="900" b="1" i="0" u="none" strike="noStrike" dirty="0">
                          <a:solidFill>
                            <a:srgbClr val="FFFFFF"/>
                          </a:solidFill>
                          <a:effectLst/>
                          <a:latin typeface="Lucida Sans" panose="020B0602030504020204" pitchFamily="34" charset="0"/>
                        </a:rPr>
                        <a:t>Score Differential</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554491304"/>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a:t>
                      </a:r>
                    </a:p>
                  </a:txBody>
                  <a:tcPr marL="3795" marR="3795" marT="3795" marB="0" anchor="b">
                    <a:lnL w="12700" cap="flat" cmpd="sng" algn="ctr">
                      <a:solidFill>
                        <a:srgbClr val="FF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25/9/20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Meadow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72.2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131</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89</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14.5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17179980"/>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2</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a:noFill/>
                    </a:lnB>
                    <a:solidFill>
                      <a:schemeClr val="accent6">
                        <a:lumMod val="60000"/>
                        <a:lumOff val="4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22/9/20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91</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18.5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794060442"/>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3</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5/9/20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19.4</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786740960"/>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4</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1/9/20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99</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25.8</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712439226"/>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5</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28/8/20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89</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16.7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817376541"/>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6</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23/8/20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River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71.3</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18.4</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146261135"/>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7</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26/7/20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Meadow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72.2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131</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12.8</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888067541"/>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8</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14/7/20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24.0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646233987"/>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9</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4/7/20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88</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15.8</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383211591"/>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10</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19/6/20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River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71.3</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13.5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869658689"/>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11</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16/6/20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Valley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69.9</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118</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24.0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24524509"/>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12</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12/6/20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Forest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70.1</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115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86</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15.6</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394438981"/>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13</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5/6/20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Meadow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72.2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131</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11.0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325392253"/>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14</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2/6/20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10.4</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444361827"/>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15</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30/5/20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94</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21.2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811531581"/>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16</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25/5/20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Valley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69.9</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118</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89</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18.3</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894201556"/>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17</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22/5/20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24.0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780434068"/>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18</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29/4/20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13.1</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849994855"/>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19</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14/4/20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93</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20.3</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99555714"/>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20</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chemeClr val="bg1"/>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10/4/20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94</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21.2</a:t>
                      </a:r>
                    </a:p>
                  </a:txBody>
                  <a:tcPr marL="3795" marR="3795" marT="379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414662779"/>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21</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chemeClr val="accent6">
                        <a:lumMod val="60000"/>
                        <a:lumOff val="4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3/4/20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Meadow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72.2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131</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86</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12.1</a:t>
                      </a:r>
                    </a:p>
                  </a:txBody>
                  <a:tcPr marL="3795" marR="3795" marT="379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357821"/>
                  </a:ext>
                </a:extLst>
              </a:tr>
            </a:tbl>
          </a:graphicData>
        </a:graphic>
      </p:graphicFrame>
      <p:cxnSp>
        <p:nvCxnSpPr>
          <p:cNvPr id="4" name="Straight Arrow Connector 3">
            <a:extLst>
              <a:ext uri="{FF2B5EF4-FFF2-40B4-BE49-F238E27FC236}">
                <a16:creationId xmlns:a16="http://schemas.microsoft.com/office/drawing/2014/main" id="{E865A717-2EC5-41F6-B199-BACC23626BEA}"/>
              </a:ext>
            </a:extLst>
          </p:cNvPr>
          <p:cNvCxnSpPr/>
          <p:nvPr/>
        </p:nvCxnSpPr>
        <p:spPr>
          <a:xfrm>
            <a:off x="4563345" y="1917123"/>
            <a:ext cx="210385" cy="16625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1F9BA1C-60B8-483F-9721-4FBE70968C02}"/>
              </a:ext>
            </a:extLst>
          </p:cNvPr>
          <p:cNvCxnSpPr/>
          <p:nvPr/>
        </p:nvCxnSpPr>
        <p:spPr>
          <a:xfrm>
            <a:off x="4572000" y="5030932"/>
            <a:ext cx="210385" cy="16625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Table 7">
            <a:extLst>
              <a:ext uri="{FF2B5EF4-FFF2-40B4-BE49-F238E27FC236}">
                <a16:creationId xmlns:a16="http://schemas.microsoft.com/office/drawing/2014/main" id="{50D24F73-BDBB-4B8B-82F3-512A847E00BA}"/>
              </a:ext>
            </a:extLst>
          </p:cNvPr>
          <p:cNvGraphicFramePr>
            <a:graphicFrameLocks noGrp="1"/>
          </p:cNvGraphicFramePr>
          <p:nvPr>
            <p:extLst/>
          </p:nvPr>
        </p:nvGraphicFramePr>
        <p:xfrm>
          <a:off x="4781798" y="1832270"/>
          <a:ext cx="4171952" cy="193711"/>
        </p:xfrm>
        <a:graphic>
          <a:graphicData uri="http://schemas.openxmlformats.org/drawingml/2006/table">
            <a:tbl>
              <a:tblPr firstRow="1" bandRow="1">
                <a:tableStyleId>{5C22544A-7EE6-4342-B048-85BDC9FD1C3A}</a:tableStyleId>
              </a:tblPr>
              <a:tblGrid>
                <a:gridCol w="408709">
                  <a:extLst>
                    <a:ext uri="{9D8B030D-6E8A-4147-A177-3AD203B41FA5}">
                      <a16:colId xmlns:a16="http://schemas.microsoft.com/office/drawing/2014/main" val="571300713"/>
                    </a:ext>
                  </a:extLst>
                </a:gridCol>
                <a:gridCol w="678873">
                  <a:extLst>
                    <a:ext uri="{9D8B030D-6E8A-4147-A177-3AD203B41FA5}">
                      <a16:colId xmlns:a16="http://schemas.microsoft.com/office/drawing/2014/main" val="3229293201"/>
                    </a:ext>
                  </a:extLst>
                </a:gridCol>
                <a:gridCol w="824345">
                  <a:extLst>
                    <a:ext uri="{9D8B030D-6E8A-4147-A177-3AD203B41FA5}">
                      <a16:colId xmlns:a16="http://schemas.microsoft.com/office/drawing/2014/main" val="253593942"/>
                    </a:ext>
                  </a:extLst>
                </a:gridCol>
                <a:gridCol w="491837">
                  <a:extLst>
                    <a:ext uri="{9D8B030D-6E8A-4147-A177-3AD203B41FA5}">
                      <a16:colId xmlns:a16="http://schemas.microsoft.com/office/drawing/2014/main" val="990531746"/>
                    </a:ext>
                  </a:extLst>
                </a:gridCol>
                <a:gridCol w="484910">
                  <a:extLst>
                    <a:ext uri="{9D8B030D-6E8A-4147-A177-3AD203B41FA5}">
                      <a16:colId xmlns:a16="http://schemas.microsoft.com/office/drawing/2014/main" val="1752475017"/>
                    </a:ext>
                  </a:extLst>
                </a:gridCol>
                <a:gridCol w="574964">
                  <a:extLst>
                    <a:ext uri="{9D8B030D-6E8A-4147-A177-3AD203B41FA5}">
                      <a16:colId xmlns:a16="http://schemas.microsoft.com/office/drawing/2014/main" val="3778522086"/>
                    </a:ext>
                  </a:extLst>
                </a:gridCol>
                <a:gridCol w="708314">
                  <a:extLst>
                    <a:ext uri="{9D8B030D-6E8A-4147-A177-3AD203B41FA5}">
                      <a16:colId xmlns:a16="http://schemas.microsoft.com/office/drawing/2014/main" val="2969905169"/>
                    </a:ext>
                  </a:extLst>
                </a:gridCol>
              </a:tblGrid>
              <a:tr h="193711">
                <a:tc>
                  <a:txBody>
                    <a:bodyPr/>
                    <a:lstStyle/>
                    <a:p>
                      <a:pPr algn="ctr" fontAlgn="b"/>
                      <a:r>
                        <a:rPr lang="en-GB" sz="1100" b="0" i="0" u="none" strike="noStrike" dirty="0">
                          <a:solidFill>
                            <a:srgbClr val="000000"/>
                          </a:solidFill>
                          <a:effectLst/>
                          <a:latin typeface="Lucida Sans" panose="020B0602030504020204" pitchFamily="34" charset="0"/>
                        </a:rPr>
                        <a:t>1</a:t>
                      </a:r>
                    </a:p>
                  </a:txBody>
                  <a:tcPr marL="3795" marR="3795" marT="3795" marB="0" anchor="b">
                    <a:lnL w="28575" cap="flat" cmpd="sng" algn="ctr">
                      <a:solidFill>
                        <a:schemeClr val="accent2"/>
                      </a:solidFill>
                      <a:prstDash val="lgDash"/>
                      <a:round/>
                      <a:headEnd type="none" w="med" len="med"/>
                      <a:tailEnd type="none" w="med" len="med"/>
                    </a:lnL>
                    <a:lnR w="12700" cmpd="sng">
                      <a:noFill/>
                    </a:lnR>
                    <a:lnT w="28575" cap="flat" cmpd="sng" algn="ctr">
                      <a:solidFill>
                        <a:schemeClr val="accent2"/>
                      </a:solidFill>
                      <a:prstDash val="lgDash"/>
                      <a:round/>
                      <a:headEnd type="none" w="med" len="med"/>
                      <a:tailEnd type="none" w="med" len="med"/>
                    </a:lnT>
                    <a:lnB w="28575" cap="flat" cmpd="sng" algn="ctr">
                      <a:solidFill>
                        <a:schemeClr val="accent2"/>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25/9/20</a:t>
                      </a:r>
                    </a:p>
                  </a:txBody>
                  <a:tcPr marL="3795" marR="3795" marT="3795" marB="0" anchor="ctr">
                    <a:lnL w="12700" cmpd="sng">
                      <a:noFill/>
                    </a:lnL>
                    <a:lnR w="12700" cmpd="sng">
                      <a:noFill/>
                    </a:lnR>
                    <a:lnT w="28575" cap="flat" cmpd="sng" algn="ctr">
                      <a:solidFill>
                        <a:schemeClr val="accent2"/>
                      </a:solidFill>
                      <a:prstDash val="lgDash"/>
                      <a:round/>
                      <a:headEnd type="none" w="med" len="med"/>
                      <a:tailEnd type="none" w="med" len="med"/>
                    </a:lnT>
                    <a:lnB w="28575" cap="flat" cmpd="sng" algn="ctr">
                      <a:solidFill>
                        <a:schemeClr val="accent2"/>
                      </a:solidFill>
                      <a:prstDash val="lgDash"/>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en-GB" sz="1100" b="0" i="0" u="none" strike="noStrike" dirty="0">
                          <a:solidFill>
                            <a:srgbClr val="000000"/>
                          </a:solidFill>
                          <a:effectLst/>
                          <a:latin typeface="Lucida Sans" panose="020B0602030504020204" pitchFamily="34" charset="0"/>
                        </a:rPr>
                        <a:t>Meadow GC</a:t>
                      </a:r>
                    </a:p>
                  </a:txBody>
                  <a:tcPr marL="3795" marR="3795" marT="3795" marB="0" anchor="ctr">
                    <a:lnL w="12700" cmpd="sng">
                      <a:noFill/>
                    </a:lnL>
                    <a:lnR w="12700" cmpd="sng">
                      <a:noFill/>
                    </a:lnR>
                    <a:lnT w="28575" cap="flat" cmpd="sng" algn="ctr">
                      <a:solidFill>
                        <a:schemeClr val="accent2"/>
                      </a:solidFill>
                      <a:prstDash val="lgDash"/>
                      <a:round/>
                      <a:headEnd type="none" w="med" len="med"/>
                      <a:tailEnd type="none" w="med" len="med"/>
                    </a:lnT>
                    <a:lnB w="28575" cap="flat" cmpd="sng" algn="ctr">
                      <a:solidFill>
                        <a:schemeClr val="accent2"/>
                      </a:solidFill>
                      <a:prstDash val="lgDash"/>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72.2</a:t>
                      </a:r>
                    </a:p>
                  </a:txBody>
                  <a:tcPr marL="3795" marR="3795" marT="3795" marB="0" anchor="ctr">
                    <a:lnL w="12700" cmpd="sng">
                      <a:noFill/>
                    </a:lnL>
                    <a:lnR w="12700" cmpd="sng">
                      <a:noFill/>
                    </a:lnR>
                    <a:lnT w="28575" cap="flat" cmpd="sng" algn="ctr">
                      <a:solidFill>
                        <a:schemeClr val="accent2"/>
                      </a:solidFill>
                      <a:prstDash val="lgDash"/>
                      <a:round/>
                      <a:headEnd type="none" w="med" len="med"/>
                      <a:tailEnd type="none" w="med" len="med"/>
                    </a:lnT>
                    <a:lnB w="28575" cap="flat" cmpd="sng" algn="ctr">
                      <a:solidFill>
                        <a:schemeClr val="accent2"/>
                      </a:solidFill>
                      <a:prstDash val="lgDash"/>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131</a:t>
                      </a:r>
                    </a:p>
                  </a:txBody>
                  <a:tcPr marL="3795" marR="3795" marT="3795" marB="0" anchor="ctr">
                    <a:lnL w="12700" cmpd="sng">
                      <a:noFill/>
                    </a:lnL>
                    <a:lnR w="12700" cmpd="sng">
                      <a:noFill/>
                    </a:lnR>
                    <a:lnT w="28575" cap="flat" cmpd="sng" algn="ctr">
                      <a:solidFill>
                        <a:schemeClr val="accent2"/>
                      </a:solidFill>
                      <a:prstDash val="lgDash"/>
                      <a:round/>
                      <a:headEnd type="none" w="med" len="med"/>
                      <a:tailEnd type="none" w="med" len="med"/>
                    </a:lnT>
                    <a:lnB w="28575" cap="flat" cmpd="sng" algn="ctr">
                      <a:solidFill>
                        <a:schemeClr val="accent2"/>
                      </a:solidFill>
                      <a:prstDash val="lgDash"/>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89</a:t>
                      </a:r>
                    </a:p>
                  </a:txBody>
                  <a:tcPr marL="3795" marR="3795" marT="3795" marB="0" anchor="ctr">
                    <a:lnL w="12700" cmpd="sng">
                      <a:noFill/>
                    </a:lnL>
                    <a:lnR w="12700" cmpd="sng">
                      <a:noFill/>
                    </a:lnR>
                    <a:lnT w="28575" cap="flat" cmpd="sng" algn="ctr">
                      <a:solidFill>
                        <a:schemeClr val="accent2"/>
                      </a:solidFill>
                      <a:prstDash val="lgDash"/>
                      <a:round/>
                      <a:headEnd type="none" w="med" len="med"/>
                      <a:tailEnd type="none" w="med" len="med"/>
                    </a:lnT>
                    <a:lnB w="28575" cap="flat" cmpd="sng" algn="ctr">
                      <a:solidFill>
                        <a:schemeClr val="accent2"/>
                      </a:solidFill>
                      <a:prstDash val="lgDash"/>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14.5</a:t>
                      </a:r>
                    </a:p>
                  </a:txBody>
                  <a:tcPr marL="3795" marR="3795" marT="3795" marB="0" anchor="ctr">
                    <a:lnL w="12700" cmpd="sng">
                      <a:noFill/>
                    </a:lnL>
                    <a:lnR w="28575" cap="flat" cmpd="sng" algn="ctr">
                      <a:solidFill>
                        <a:schemeClr val="accent2"/>
                      </a:solidFill>
                      <a:prstDash val="lgDash"/>
                      <a:round/>
                      <a:headEnd type="none" w="med" len="med"/>
                      <a:tailEnd type="none" w="med" len="med"/>
                    </a:lnR>
                    <a:lnT w="28575" cap="flat" cmpd="sng" algn="ctr">
                      <a:solidFill>
                        <a:schemeClr val="accent2"/>
                      </a:solidFill>
                      <a:prstDash val="lgDash"/>
                      <a:round/>
                      <a:headEnd type="none" w="med" len="med"/>
                      <a:tailEnd type="none" w="med" len="med"/>
                    </a:lnT>
                    <a:lnB w="28575" cap="flat" cmpd="sng" algn="ctr">
                      <a:solidFill>
                        <a:schemeClr val="accent2"/>
                      </a:solidFill>
                      <a:prstDash val="lgDash"/>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835032412"/>
                  </a:ext>
                </a:extLst>
              </a:tr>
            </a:tbl>
          </a:graphicData>
        </a:graphic>
      </p:graphicFrame>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8687" y="207557"/>
            <a:ext cx="1859441" cy="739204"/>
          </a:xfrm>
          <a:prstGeom prst="rect">
            <a:avLst/>
          </a:prstGeom>
        </p:spPr>
      </p:pic>
    </p:spTree>
    <p:extLst>
      <p:ext uri="{BB962C8B-B14F-4D97-AF65-F5344CB8AC3E}">
        <p14:creationId xmlns:p14="http://schemas.microsoft.com/office/powerpoint/2010/main" val="3268626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D26D8-D75C-412E-97BD-0CBC1AFA5EA5}"/>
              </a:ext>
            </a:extLst>
          </p:cNvPr>
          <p:cNvSpPr>
            <a:spLocks noGrp="1"/>
          </p:cNvSpPr>
          <p:nvPr>
            <p:ph type="title"/>
          </p:nvPr>
        </p:nvSpPr>
        <p:spPr>
          <a:xfrm>
            <a:off x="-108285" y="884969"/>
            <a:ext cx="5108910" cy="685800"/>
          </a:xfrm>
        </p:spPr>
        <p:txBody>
          <a:bodyPr>
            <a:normAutofit/>
          </a:bodyPr>
          <a:lstStyle/>
          <a:p>
            <a:r>
              <a:rPr lang="en-US" sz="1800" dirty="0">
                <a:latin typeface="Verdana" panose="020B0604030504040204" pitchFamily="34" charset="0"/>
                <a:ea typeface="Verdana" panose="020B0604030504040204" pitchFamily="34" charset="0"/>
              </a:rPr>
              <a:t>Example of 8 of 20 Calculation</a:t>
            </a:r>
          </a:p>
        </p:txBody>
      </p:sp>
      <p:graphicFrame>
        <p:nvGraphicFramePr>
          <p:cNvPr id="9" name="Table 8">
            <a:extLst>
              <a:ext uri="{FF2B5EF4-FFF2-40B4-BE49-F238E27FC236}">
                <a16:creationId xmlns:a16="http://schemas.microsoft.com/office/drawing/2014/main" id="{C6089DFA-69D4-4323-9707-4F424EA6118C}"/>
              </a:ext>
            </a:extLst>
          </p:cNvPr>
          <p:cNvGraphicFramePr>
            <a:graphicFrameLocks noGrp="1"/>
          </p:cNvGraphicFramePr>
          <p:nvPr>
            <p:extLst/>
          </p:nvPr>
        </p:nvGraphicFramePr>
        <p:xfrm>
          <a:off x="4773730" y="1405335"/>
          <a:ext cx="4178041" cy="4043535"/>
        </p:xfrm>
        <a:graphic>
          <a:graphicData uri="http://schemas.openxmlformats.org/drawingml/2006/table">
            <a:tbl>
              <a:tblPr/>
              <a:tblGrid>
                <a:gridCol w="424187">
                  <a:extLst>
                    <a:ext uri="{9D8B030D-6E8A-4147-A177-3AD203B41FA5}">
                      <a16:colId xmlns:a16="http://schemas.microsoft.com/office/drawing/2014/main" val="2621603215"/>
                    </a:ext>
                  </a:extLst>
                </a:gridCol>
                <a:gridCol w="676777">
                  <a:extLst>
                    <a:ext uri="{9D8B030D-6E8A-4147-A177-3AD203B41FA5}">
                      <a16:colId xmlns:a16="http://schemas.microsoft.com/office/drawing/2014/main" val="687693620"/>
                    </a:ext>
                  </a:extLst>
                </a:gridCol>
                <a:gridCol w="821155">
                  <a:extLst>
                    <a:ext uri="{9D8B030D-6E8A-4147-A177-3AD203B41FA5}">
                      <a16:colId xmlns:a16="http://schemas.microsoft.com/office/drawing/2014/main" val="3580554694"/>
                    </a:ext>
                  </a:extLst>
                </a:gridCol>
                <a:gridCol w="496303">
                  <a:extLst>
                    <a:ext uri="{9D8B030D-6E8A-4147-A177-3AD203B41FA5}">
                      <a16:colId xmlns:a16="http://schemas.microsoft.com/office/drawing/2014/main" val="588249488"/>
                    </a:ext>
                  </a:extLst>
                </a:gridCol>
                <a:gridCol w="478256">
                  <a:extLst>
                    <a:ext uri="{9D8B030D-6E8A-4147-A177-3AD203B41FA5}">
                      <a16:colId xmlns:a16="http://schemas.microsoft.com/office/drawing/2014/main" val="3613187585"/>
                    </a:ext>
                  </a:extLst>
                </a:gridCol>
                <a:gridCol w="568492">
                  <a:extLst>
                    <a:ext uri="{9D8B030D-6E8A-4147-A177-3AD203B41FA5}">
                      <a16:colId xmlns:a16="http://schemas.microsoft.com/office/drawing/2014/main" val="3250785422"/>
                    </a:ext>
                  </a:extLst>
                </a:gridCol>
                <a:gridCol w="712871">
                  <a:extLst>
                    <a:ext uri="{9D8B030D-6E8A-4147-A177-3AD203B41FA5}">
                      <a16:colId xmlns:a16="http://schemas.microsoft.com/office/drawing/2014/main" val="1835252664"/>
                    </a:ext>
                  </a:extLst>
                </a:gridCol>
              </a:tblGrid>
              <a:tr h="443400">
                <a:tc>
                  <a:txBody>
                    <a:bodyPr/>
                    <a:lstStyle/>
                    <a:p>
                      <a:pPr algn="ctr" fontAlgn="b"/>
                      <a:r>
                        <a:rPr lang="en-GB" sz="900" b="1" i="0" u="none" strike="noStrike" dirty="0">
                          <a:solidFill>
                            <a:srgbClr val="FFFFFF"/>
                          </a:solidFill>
                          <a:effectLst/>
                          <a:latin typeface="Lucida Sans" panose="020B0602030504020204" pitchFamily="34" charset="0"/>
                        </a:rPr>
                        <a:t>Score</a:t>
                      </a:r>
                    </a:p>
                    <a:p>
                      <a:pPr algn="ctr" fontAlgn="b"/>
                      <a:r>
                        <a:rPr lang="en-GB" sz="900" b="1" i="0" u="none" strike="noStrike" dirty="0">
                          <a:solidFill>
                            <a:srgbClr val="FFFFFF"/>
                          </a:solidFill>
                          <a:effectLst/>
                          <a:latin typeface="Lucida Sans" panose="020B0602030504020204" pitchFamily="34" charset="0"/>
                        </a:rPr>
                        <a:t>No.</a:t>
                      </a:r>
                    </a:p>
                  </a:txBody>
                  <a:tcPr marL="3795" marR="3795" marT="3795" marB="0"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bg2">
                        <a:lumMod val="75000"/>
                      </a:schemeClr>
                    </a:solidFill>
                  </a:tcPr>
                </a:tc>
                <a:tc>
                  <a:txBody>
                    <a:bodyPr/>
                    <a:lstStyle/>
                    <a:p>
                      <a:pPr algn="ctr" rtl="0" fontAlgn="ctr"/>
                      <a:r>
                        <a:rPr lang="en-GB" sz="900" b="1" i="0" u="none" strike="noStrike" dirty="0">
                          <a:solidFill>
                            <a:srgbClr val="FFFFFF"/>
                          </a:solidFill>
                          <a:effectLst/>
                          <a:latin typeface="Lucida Sans" panose="020B0602030504020204" pitchFamily="34" charset="0"/>
                        </a:rPr>
                        <a:t>Date</a:t>
                      </a:r>
                    </a:p>
                    <a:p>
                      <a:pPr algn="ctr" rtl="0" fontAlgn="ctr"/>
                      <a:r>
                        <a:rPr lang="en-GB" sz="900" b="1" i="0" u="none" strike="noStrike" dirty="0">
                          <a:solidFill>
                            <a:srgbClr val="FFFFFF"/>
                          </a:solidFill>
                          <a:effectLst/>
                          <a:latin typeface="Lucida Sans" panose="020B0602030504020204" pitchFamily="34" charset="0"/>
                        </a:rPr>
                        <a:t>Played</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chemeClr val="bg2">
                        <a:lumMod val="75000"/>
                      </a:schemeClr>
                    </a:solidFill>
                  </a:tcPr>
                </a:tc>
                <a:tc>
                  <a:txBody>
                    <a:bodyPr/>
                    <a:lstStyle/>
                    <a:p>
                      <a:pPr algn="ctr" rtl="0" fontAlgn="ctr"/>
                      <a:r>
                        <a:rPr lang="en-GB" sz="900" b="1" i="0" u="none" strike="noStrike" dirty="0">
                          <a:solidFill>
                            <a:srgbClr val="FFFFFF"/>
                          </a:solidFill>
                          <a:effectLst/>
                          <a:latin typeface="Lucida Sans" panose="020B0602030504020204" pitchFamily="34" charset="0"/>
                        </a:rPr>
                        <a:t>Course </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chemeClr val="bg2">
                        <a:lumMod val="75000"/>
                      </a:schemeClr>
                    </a:solidFill>
                  </a:tcPr>
                </a:tc>
                <a:tc>
                  <a:txBody>
                    <a:bodyPr/>
                    <a:lstStyle/>
                    <a:p>
                      <a:pPr algn="ctr" rtl="0" fontAlgn="ctr"/>
                      <a:r>
                        <a:rPr lang="en-GB" sz="900" b="1" i="0" u="none" strike="noStrike" dirty="0">
                          <a:solidFill>
                            <a:srgbClr val="FFFFFF"/>
                          </a:solidFill>
                          <a:effectLst/>
                          <a:latin typeface="Lucida Sans" panose="020B0602030504020204" pitchFamily="34" charset="0"/>
                        </a:rPr>
                        <a:t>Course Rating</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chemeClr val="bg2">
                        <a:lumMod val="75000"/>
                      </a:schemeClr>
                    </a:solidFill>
                  </a:tcPr>
                </a:tc>
                <a:tc>
                  <a:txBody>
                    <a:bodyPr/>
                    <a:lstStyle/>
                    <a:p>
                      <a:pPr algn="ctr" rtl="0" fontAlgn="ctr"/>
                      <a:r>
                        <a:rPr lang="en-GB" sz="900" b="1" i="0" u="none" strike="noStrike" dirty="0">
                          <a:solidFill>
                            <a:srgbClr val="FFFFFF"/>
                          </a:solidFill>
                          <a:effectLst/>
                          <a:latin typeface="Lucida Sans" panose="020B0602030504020204" pitchFamily="34" charset="0"/>
                        </a:rPr>
                        <a:t>Slope Rating</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chemeClr val="bg2">
                        <a:lumMod val="75000"/>
                      </a:schemeClr>
                    </a:solidFill>
                  </a:tcPr>
                </a:tc>
                <a:tc>
                  <a:txBody>
                    <a:bodyPr/>
                    <a:lstStyle/>
                    <a:p>
                      <a:pPr algn="ctr" rtl="0" fontAlgn="ctr"/>
                      <a:r>
                        <a:rPr lang="en-GB" sz="900" b="1" i="0" u="none" strike="noStrike" dirty="0">
                          <a:solidFill>
                            <a:srgbClr val="FFFFFF"/>
                          </a:solidFill>
                          <a:effectLst/>
                          <a:latin typeface="Lucida Sans" panose="020B0602030504020204" pitchFamily="34" charset="0"/>
                        </a:rPr>
                        <a:t>Adjusted Gross Score</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chemeClr val="bg2">
                        <a:lumMod val="75000"/>
                      </a:schemeClr>
                    </a:solidFill>
                  </a:tcPr>
                </a:tc>
                <a:tc>
                  <a:txBody>
                    <a:bodyPr/>
                    <a:lstStyle/>
                    <a:p>
                      <a:pPr algn="ctr" rtl="0" fontAlgn="ctr"/>
                      <a:r>
                        <a:rPr lang="en-GB" sz="900" b="1" i="0" u="none" strike="noStrike" dirty="0">
                          <a:solidFill>
                            <a:srgbClr val="FFFFFF"/>
                          </a:solidFill>
                          <a:effectLst/>
                          <a:latin typeface="Lucida Sans" panose="020B0602030504020204" pitchFamily="34" charset="0"/>
                        </a:rPr>
                        <a:t>Score Differential</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554491304"/>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a:t>
                      </a:r>
                    </a:p>
                  </a:txBody>
                  <a:tcPr marL="3795" marR="3795" marT="379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25/9/20</a:t>
                      </a:r>
                    </a:p>
                  </a:txBody>
                  <a:tcPr marL="3795" marR="3795" marT="379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Meadow GC</a:t>
                      </a:r>
                    </a:p>
                  </a:txBody>
                  <a:tcPr marL="3795" marR="3795" marT="379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72.2</a:t>
                      </a:r>
                    </a:p>
                  </a:txBody>
                  <a:tcPr marL="3795" marR="3795" marT="379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131</a:t>
                      </a:r>
                    </a:p>
                  </a:txBody>
                  <a:tcPr marL="3795" marR="3795" marT="379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89</a:t>
                      </a:r>
                    </a:p>
                  </a:txBody>
                  <a:tcPr marL="3795" marR="3795" marT="379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14.5</a:t>
                      </a:r>
                    </a:p>
                  </a:txBody>
                  <a:tcPr marL="3795" marR="3795" marT="379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917179980"/>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2</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a:noFill/>
                    </a:lnB>
                    <a:solidFill>
                      <a:schemeClr val="bg1"/>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22/9/20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91</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18.5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794060442"/>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3</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5/9/20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19.4</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786740960"/>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4</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1/9/20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99</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25.8</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712439226"/>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5</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28/8/20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89</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16.7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817376541"/>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6</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23/8/20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River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71.3</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18.4</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146261135"/>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7</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26/7/20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Meadow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72.2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131</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12.8</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2888067541"/>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8</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14/7/20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24.0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646233987"/>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9</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4/7/20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88</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15.8</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1383211591"/>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10</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19/6/20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River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71.3</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13.5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1869658689"/>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11</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16/6/20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Valley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69.9</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118</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24.0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24524509"/>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12</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12/6/20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Forest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70.1</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115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86</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15.6</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1394438981"/>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13</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5/6/20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Meadow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72.2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131</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11.0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3325392253"/>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14</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2/6/20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10.4</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1444361827"/>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15</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30/5/20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94</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21.2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811531581"/>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16</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25/5/20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Valley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69.9</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118</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89</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18.3</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894201556"/>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17</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22/5/20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97</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24.0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780434068"/>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18</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29/4/20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13.1</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1849994855"/>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19</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en-GB" sz="1100" b="0" i="0" u="none" strike="noStrike" dirty="0">
                          <a:solidFill>
                            <a:srgbClr val="000000"/>
                          </a:solidFill>
                          <a:effectLst/>
                          <a:latin typeface="Lucida Sans" panose="020B0602030504020204" pitchFamily="34" charset="0"/>
                        </a:rPr>
                        <a:t>14/4/20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93</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20.3</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99555714"/>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20</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chemeClr val="bg1"/>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10/4/20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Hill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70.5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125</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94</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21.2</a:t>
                      </a:r>
                    </a:p>
                  </a:txBody>
                  <a:tcPr marL="3795" marR="3795" marT="379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414662779"/>
                  </a:ext>
                </a:extLst>
              </a:tr>
              <a:tr h="163815">
                <a:tc>
                  <a:txBody>
                    <a:bodyPr/>
                    <a:lstStyle/>
                    <a:p>
                      <a:pPr algn="ctr" fontAlgn="b"/>
                      <a:r>
                        <a:rPr lang="en-GB" sz="1100" b="0" i="0" u="none" strike="noStrike" dirty="0">
                          <a:solidFill>
                            <a:srgbClr val="000000"/>
                          </a:solidFill>
                          <a:effectLst/>
                          <a:latin typeface="Lucida Sans" panose="020B0602030504020204" pitchFamily="34" charset="0"/>
                        </a:rPr>
                        <a:t>21</a:t>
                      </a:r>
                    </a:p>
                  </a:txBody>
                  <a:tcPr marL="3795" marR="3795" marT="3795" marB="0"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chemeClr val="bg1">
                        <a:lumMod val="75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3/4/20</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Meadow GC</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72.2</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131</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86</a:t>
                      </a:r>
                    </a:p>
                  </a:txBody>
                  <a:tcPr marL="3795" marR="3795" marT="3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rtl="0" fontAlgn="ctr"/>
                      <a:r>
                        <a:rPr lang="en-GB" sz="1100" b="0" i="0" u="none" strike="noStrike" dirty="0">
                          <a:solidFill>
                            <a:srgbClr val="000000"/>
                          </a:solidFill>
                          <a:effectLst/>
                          <a:latin typeface="Lucida Sans" panose="020B0602030504020204" pitchFamily="34" charset="0"/>
                        </a:rPr>
                        <a:t>12.1</a:t>
                      </a:r>
                    </a:p>
                  </a:txBody>
                  <a:tcPr marL="3795" marR="3795" marT="379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262357821"/>
                  </a:ext>
                </a:extLst>
              </a:tr>
            </a:tbl>
          </a:graphicData>
        </a:graphic>
      </p:graphicFrame>
      <p:sp>
        <p:nvSpPr>
          <p:cNvPr id="10" name="Content Placeholder 1">
            <a:extLst>
              <a:ext uri="{FF2B5EF4-FFF2-40B4-BE49-F238E27FC236}">
                <a16:creationId xmlns:a16="http://schemas.microsoft.com/office/drawing/2014/main" id="{E70AA9A2-04F7-42E7-9777-A1C6857A0CB9}"/>
              </a:ext>
            </a:extLst>
          </p:cNvPr>
          <p:cNvSpPr txBox="1">
            <a:spLocks/>
          </p:cNvSpPr>
          <p:nvPr/>
        </p:nvSpPr>
        <p:spPr>
          <a:xfrm>
            <a:off x="506796" y="2089364"/>
            <a:ext cx="2285219" cy="11110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Verdana" panose="020B0604030504040204" pitchFamily="34" charset="0"/>
                <a:ea typeface="Verdana" panose="020B0604030504040204" pitchFamily="34" charset="0"/>
              </a:rPr>
              <a:t>Adding together the best 8 differentials out of the last 20:</a:t>
            </a:r>
          </a:p>
          <a:p>
            <a:endParaRPr lang="en-US" sz="1600" dirty="0"/>
          </a:p>
        </p:txBody>
      </p:sp>
      <p:sp>
        <p:nvSpPr>
          <p:cNvPr id="11" name="TextBox 10">
            <a:extLst>
              <a:ext uri="{FF2B5EF4-FFF2-40B4-BE49-F238E27FC236}">
                <a16:creationId xmlns:a16="http://schemas.microsoft.com/office/drawing/2014/main" id="{9560C599-AB78-4D75-8304-65E0085C4A48}"/>
              </a:ext>
            </a:extLst>
          </p:cNvPr>
          <p:cNvSpPr txBox="1"/>
          <p:nvPr/>
        </p:nvSpPr>
        <p:spPr>
          <a:xfrm>
            <a:off x="853818" y="4836673"/>
            <a:ext cx="3600715" cy="438582"/>
          </a:xfrm>
          <a:prstGeom prst="rect">
            <a:avLst/>
          </a:prstGeom>
          <a:noFill/>
          <a:ln>
            <a:solidFill>
              <a:schemeClr val="accent1"/>
            </a:solidFill>
          </a:ln>
        </p:spPr>
        <p:txBody>
          <a:bodyPr wrap="square" rtlCol="0">
            <a:spAutoFit/>
          </a:bodyPr>
          <a:lstStyle/>
          <a:p>
            <a:r>
              <a:rPr lang="en-US" dirty="0">
                <a:latin typeface="Verdana" panose="020B0604030504040204" pitchFamily="34" charset="0"/>
                <a:ea typeface="Verdana" panose="020B0604030504040204" pitchFamily="34" charset="0"/>
              </a:rPr>
              <a:t> Handicap Index of </a:t>
            </a:r>
            <a:r>
              <a:rPr lang="en-US" sz="2250" b="1" dirty="0">
                <a:latin typeface="Verdana" panose="020B0604030504040204" pitchFamily="34" charset="0"/>
                <a:ea typeface="Verdana" panose="020B0604030504040204" pitchFamily="34" charset="0"/>
              </a:rPr>
              <a:t>13.3 </a:t>
            </a:r>
          </a:p>
        </p:txBody>
      </p:sp>
      <p:sp>
        <p:nvSpPr>
          <p:cNvPr id="12" name="Content Placeholder 1">
            <a:extLst>
              <a:ext uri="{FF2B5EF4-FFF2-40B4-BE49-F238E27FC236}">
                <a16:creationId xmlns:a16="http://schemas.microsoft.com/office/drawing/2014/main" id="{865CA5A3-0752-48E4-9866-56EA31F0EDC4}"/>
              </a:ext>
            </a:extLst>
          </p:cNvPr>
          <p:cNvSpPr txBox="1">
            <a:spLocks/>
          </p:cNvSpPr>
          <p:nvPr/>
        </p:nvSpPr>
        <p:spPr>
          <a:xfrm>
            <a:off x="840171" y="4215888"/>
            <a:ext cx="2285219" cy="320300"/>
          </a:xfrm>
          <a:prstGeom prst="rect">
            <a:avLst/>
          </a:prstGeom>
        </p:spPr>
        <p:txBody>
          <a:bodyPr>
            <a:noAutofit/>
          </a:bodyPr>
          <a:lstStyle>
            <a:lvl1pPr marL="0" indent="0" algn="l" defTabSz="914400" rtl="0" eaLnBrk="1" latinLnBrk="0" hangingPunct="1">
              <a:lnSpc>
                <a:spcPct val="90000"/>
              </a:lnSpc>
              <a:spcBef>
                <a:spcPts val="0"/>
              </a:spcBef>
              <a:spcAft>
                <a:spcPts val="400"/>
              </a:spcAft>
              <a:buFont typeface="Arial" panose="020B0604020202020204" pitchFamily="34" charset="0"/>
              <a:buNone/>
              <a:defRPr sz="1800" kern="1200">
                <a:solidFill>
                  <a:srgbClr val="404040"/>
                </a:solidFill>
                <a:latin typeface="Lucida Sans" panose="020B0602030504020204" pitchFamily="34" charset="0"/>
                <a:ea typeface="+mn-ea"/>
                <a:cs typeface="+mn-cs"/>
              </a:defRPr>
            </a:lvl1pPr>
            <a:lvl2pPr marL="0" indent="0" algn="l" defTabSz="914400" rtl="0" eaLnBrk="1" latinLnBrk="0" hangingPunct="1">
              <a:lnSpc>
                <a:spcPct val="90000"/>
              </a:lnSpc>
              <a:spcBef>
                <a:spcPts val="0"/>
              </a:spcBef>
              <a:spcAft>
                <a:spcPts val="400"/>
              </a:spcAft>
              <a:buFont typeface="Arial" panose="020B0604020202020204" pitchFamily="34" charset="0"/>
              <a:buNone/>
              <a:defRPr sz="1800" kern="1200">
                <a:solidFill>
                  <a:srgbClr val="404040"/>
                </a:solidFill>
                <a:latin typeface="Lucida Sans" panose="020B0602030504020204" pitchFamily="34" charset="0"/>
                <a:ea typeface="+mn-ea"/>
                <a:cs typeface="+mn-cs"/>
              </a:defRPr>
            </a:lvl2pPr>
            <a:lvl3pPr marL="458788" indent="-117475" algn="l" defTabSz="914400" rtl="0" eaLnBrk="1" latinLnBrk="0" hangingPunct="1">
              <a:lnSpc>
                <a:spcPct val="90000"/>
              </a:lnSpc>
              <a:spcBef>
                <a:spcPts val="0"/>
              </a:spcBef>
              <a:spcAft>
                <a:spcPts val="400"/>
              </a:spcAft>
              <a:buFont typeface="Arial" panose="020B0604020202020204" pitchFamily="34" charset="0"/>
              <a:buChar char="•"/>
              <a:defRPr sz="1800" kern="1200">
                <a:solidFill>
                  <a:srgbClr val="404040"/>
                </a:solidFill>
                <a:latin typeface="Lucida Sans" panose="020B0602030504020204" pitchFamily="34" charset="0"/>
                <a:ea typeface="+mn-ea"/>
                <a:cs typeface="+mn-cs"/>
              </a:defRPr>
            </a:lvl3pPr>
            <a:lvl4pPr marL="684213" indent="-107950" algn="l" defTabSz="914400" rtl="0" eaLnBrk="1" latinLnBrk="0" hangingPunct="1">
              <a:lnSpc>
                <a:spcPct val="90000"/>
              </a:lnSpc>
              <a:spcBef>
                <a:spcPts val="0"/>
              </a:spcBef>
              <a:spcAft>
                <a:spcPts val="400"/>
              </a:spcAft>
              <a:buFont typeface="Arial" panose="020B0604020202020204" pitchFamily="34" charset="0"/>
              <a:buChar char="•"/>
              <a:defRPr sz="1800" kern="1200">
                <a:solidFill>
                  <a:srgbClr val="404040"/>
                </a:solidFill>
                <a:latin typeface="Lucida Sans" panose="020B0602030504020204" pitchFamily="34" charset="0"/>
                <a:ea typeface="+mn-ea"/>
                <a:cs typeface="+mn-cs"/>
              </a:defRPr>
            </a:lvl4pPr>
            <a:lvl5pPr marL="917575" indent="-115888" algn="l" defTabSz="914400" rtl="0" eaLnBrk="1" latinLnBrk="0" hangingPunct="1">
              <a:lnSpc>
                <a:spcPct val="90000"/>
              </a:lnSpc>
              <a:spcBef>
                <a:spcPts val="0"/>
              </a:spcBef>
              <a:spcAft>
                <a:spcPts val="400"/>
              </a:spcAft>
              <a:buFont typeface="Arial" panose="020B0604020202020204" pitchFamily="34" charset="0"/>
              <a:buChar char="•"/>
              <a:defRPr sz="1800" kern="1200">
                <a:solidFill>
                  <a:srgbClr val="404040"/>
                </a:solidFill>
                <a:latin typeface="Lucida Sans" panose="020B0602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latin typeface="Verdana" panose="020B0604030504040204" pitchFamily="34" charset="0"/>
                <a:ea typeface="Verdana" panose="020B0604030504040204" pitchFamily="34" charset="0"/>
              </a:rPr>
              <a:t>And averaging the total:</a:t>
            </a:r>
          </a:p>
          <a:p>
            <a:endParaRPr lang="en-US" sz="1350" dirty="0"/>
          </a:p>
        </p:txBody>
      </p:sp>
      <p:graphicFrame>
        <p:nvGraphicFramePr>
          <p:cNvPr id="13" name="Table 12">
            <a:extLst>
              <a:ext uri="{FF2B5EF4-FFF2-40B4-BE49-F238E27FC236}">
                <a16:creationId xmlns:a16="http://schemas.microsoft.com/office/drawing/2014/main" id="{A89BB425-2DC9-46CB-A4F3-5B02E0C4254F}"/>
              </a:ext>
            </a:extLst>
          </p:cNvPr>
          <p:cNvGraphicFramePr>
            <a:graphicFrameLocks noGrp="1"/>
          </p:cNvGraphicFramePr>
          <p:nvPr>
            <p:extLst>
              <p:ext uri="{D42A27DB-BD31-4B8C-83A1-F6EECF244321}">
                <p14:modId xmlns:p14="http://schemas.microsoft.com/office/powerpoint/2010/main" val="258665451"/>
              </p:ext>
            </p:extLst>
          </p:nvPr>
        </p:nvGraphicFramePr>
        <p:xfrm>
          <a:off x="3125389" y="1943798"/>
          <a:ext cx="1494235" cy="2713923"/>
        </p:xfrm>
        <a:graphic>
          <a:graphicData uri="http://schemas.openxmlformats.org/drawingml/2006/table">
            <a:tbl>
              <a:tblPr firstRow="1" bandRow="1">
                <a:tableStyleId>{F5AB1C69-6EDB-4FF4-983F-18BD219EF322}</a:tableStyleId>
              </a:tblPr>
              <a:tblGrid>
                <a:gridCol w="182751">
                  <a:extLst>
                    <a:ext uri="{9D8B030D-6E8A-4147-A177-3AD203B41FA5}">
                      <a16:colId xmlns:a16="http://schemas.microsoft.com/office/drawing/2014/main" val="3561625096"/>
                    </a:ext>
                  </a:extLst>
                </a:gridCol>
                <a:gridCol w="728488">
                  <a:extLst>
                    <a:ext uri="{9D8B030D-6E8A-4147-A177-3AD203B41FA5}">
                      <a16:colId xmlns:a16="http://schemas.microsoft.com/office/drawing/2014/main" val="3602885227"/>
                    </a:ext>
                  </a:extLst>
                </a:gridCol>
                <a:gridCol w="291498">
                  <a:extLst>
                    <a:ext uri="{9D8B030D-6E8A-4147-A177-3AD203B41FA5}">
                      <a16:colId xmlns:a16="http://schemas.microsoft.com/office/drawing/2014/main" val="2939732212"/>
                    </a:ext>
                  </a:extLst>
                </a:gridCol>
                <a:gridCol w="291498">
                  <a:extLst>
                    <a:ext uri="{9D8B030D-6E8A-4147-A177-3AD203B41FA5}">
                      <a16:colId xmlns:a16="http://schemas.microsoft.com/office/drawing/2014/main" val="762253992"/>
                    </a:ext>
                  </a:extLst>
                </a:gridCol>
              </a:tblGrid>
              <a:tr h="301547">
                <a:tc>
                  <a:txBody>
                    <a:bodyPr/>
                    <a:lstStyle/>
                    <a:p>
                      <a:pPr algn="ctr"/>
                      <a:endParaRPr lang="en-GB" sz="1050" dirty="0">
                        <a:solidFill>
                          <a:schemeClr val="tx1"/>
                        </a:solidFill>
                        <a:latin typeface="Lucida Sans" panose="020B0602030504020204" pitchFamily="34" charset="0"/>
                      </a:endParaRPr>
                    </a:p>
                  </a:txBody>
                  <a:tcPr marL="68580" marR="68580" marT="34290" marB="34290">
                    <a:solidFill>
                      <a:schemeClr val="bg1"/>
                    </a:solidFill>
                  </a:tcPr>
                </a:tc>
                <a:tc>
                  <a:txBody>
                    <a:bodyPr/>
                    <a:lstStyle/>
                    <a:p>
                      <a:pPr algn="ctr"/>
                      <a:r>
                        <a:rPr lang="en-GB" sz="1400" b="0" dirty="0">
                          <a:solidFill>
                            <a:schemeClr val="tx1"/>
                          </a:solidFill>
                          <a:latin typeface="Verdana" panose="020B0604030504040204" pitchFamily="34" charset="0"/>
                          <a:ea typeface="Verdana" panose="020B0604030504040204" pitchFamily="34" charset="0"/>
                        </a:rPr>
                        <a:t>14.5</a:t>
                      </a:r>
                    </a:p>
                  </a:txBody>
                  <a:tcPr marL="68580" marR="68580" marT="34290" marB="34290">
                    <a:solidFill>
                      <a:schemeClr val="bg1"/>
                    </a:solidFill>
                  </a:tcPr>
                </a:tc>
                <a:tc>
                  <a:txBody>
                    <a:bodyPr/>
                    <a:lstStyle/>
                    <a:p>
                      <a:pPr algn="ctr"/>
                      <a:endParaRPr lang="en-GB" sz="1400" dirty="0">
                        <a:solidFill>
                          <a:schemeClr val="tx1"/>
                        </a:solidFill>
                        <a:latin typeface="Verdana" panose="020B0604030504040204" pitchFamily="34" charset="0"/>
                        <a:ea typeface="Verdana" panose="020B0604030504040204" pitchFamily="34" charset="0"/>
                      </a:endParaRPr>
                    </a:p>
                  </a:txBody>
                  <a:tcPr marL="68580" marR="68580" marT="34290" marB="34290">
                    <a:solidFill>
                      <a:schemeClr val="bg1"/>
                    </a:solidFill>
                  </a:tcPr>
                </a:tc>
                <a:tc>
                  <a:txBody>
                    <a:bodyPr/>
                    <a:lstStyle/>
                    <a:p>
                      <a:pPr algn="ctr"/>
                      <a:endParaRPr lang="en-GB" sz="1400" dirty="0">
                        <a:solidFill>
                          <a:schemeClr val="tx1"/>
                        </a:solidFill>
                        <a:latin typeface="Verdana" panose="020B0604030504040204" pitchFamily="34" charset="0"/>
                        <a:ea typeface="Verdana" panose="020B0604030504040204" pitchFamily="34" charset="0"/>
                      </a:endParaRPr>
                    </a:p>
                  </a:txBody>
                  <a:tcPr marL="68580" marR="68580" marT="34290" marB="34290">
                    <a:solidFill>
                      <a:schemeClr val="bg1"/>
                    </a:solidFill>
                  </a:tcPr>
                </a:tc>
                <a:extLst>
                  <a:ext uri="{0D108BD9-81ED-4DB2-BD59-A6C34878D82A}">
                    <a16:rowId xmlns:a16="http://schemas.microsoft.com/office/drawing/2014/main" val="3030558427"/>
                  </a:ext>
                </a:extLst>
              </a:tr>
              <a:tr h="301547">
                <a:tc>
                  <a:txBody>
                    <a:bodyPr/>
                    <a:lstStyle/>
                    <a:p>
                      <a:pPr algn="ctr"/>
                      <a:r>
                        <a:rPr lang="en-GB" sz="1050" dirty="0">
                          <a:solidFill>
                            <a:schemeClr val="tx1"/>
                          </a:solidFill>
                          <a:latin typeface="Lucida Sans" panose="020B0602030504020204" pitchFamily="34" charset="0"/>
                        </a:rPr>
                        <a:t>+</a:t>
                      </a:r>
                    </a:p>
                  </a:txBody>
                  <a:tcPr marL="68580" marR="68580" marT="34290" marB="34290">
                    <a:solidFill>
                      <a:schemeClr val="bg1"/>
                    </a:solidFill>
                  </a:tcPr>
                </a:tc>
                <a:tc>
                  <a:txBody>
                    <a:bodyPr/>
                    <a:lstStyle/>
                    <a:p>
                      <a:pPr algn="ctr"/>
                      <a:r>
                        <a:rPr lang="en-GB" sz="1400" dirty="0">
                          <a:solidFill>
                            <a:schemeClr val="tx1"/>
                          </a:solidFill>
                          <a:latin typeface="Verdana" panose="020B0604030504040204" pitchFamily="34" charset="0"/>
                          <a:ea typeface="Verdana" panose="020B0604030504040204" pitchFamily="34" charset="0"/>
                        </a:rPr>
                        <a:t>12.8</a:t>
                      </a:r>
                    </a:p>
                  </a:txBody>
                  <a:tcPr marL="68580" marR="68580" marT="34290" marB="34290">
                    <a:solidFill>
                      <a:schemeClr val="bg1"/>
                    </a:solidFill>
                  </a:tcPr>
                </a:tc>
                <a:tc>
                  <a:txBody>
                    <a:bodyPr/>
                    <a:lstStyle/>
                    <a:p>
                      <a:pPr algn="ctr"/>
                      <a:endParaRPr lang="en-GB" sz="1400" dirty="0">
                        <a:solidFill>
                          <a:schemeClr val="tx1"/>
                        </a:solidFill>
                        <a:latin typeface="Verdana" panose="020B0604030504040204" pitchFamily="34" charset="0"/>
                        <a:ea typeface="Verdana" panose="020B0604030504040204" pitchFamily="34" charset="0"/>
                      </a:endParaRPr>
                    </a:p>
                  </a:txBody>
                  <a:tcPr marL="68580" marR="68580" marT="34290" marB="34290">
                    <a:solidFill>
                      <a:schemeClr val="bg1"/>
                    </a:solidFill>
                  </a:tcPr>
                </a:tc>
                <a:tc>
                  <a:txBody>
                    <a:bodyPr/>
                    <a:lstStyle/>
                    <a:p>
                      <a:pPr algn="ctr"/>
                      <a:endParaRPr lang="en-GB" sz="1400" dirty="0">
                        <a:solidFill>
                          <a:schemeClr val="tx1"/>
                        </a:solidFill>
                        <a:latin typeface="Verdana" panose="020B0604030504040204" pitchFamily="34" charset="0"/>
                        <a:ea typeface="Verdana" panose="020B0604030504040204" pitchFamily="34" charset="0"/>
                      </a:endParaRPr>
                    </a:p>
                  </a:txBody>
                  <a:tcPr marL="68580" marR="68580" marT="34290" marB="34290">
                    <a:solidFill>
                      <a:schemeClr val="bg1"/>
                    </a:solidFill>
                  </a:tcPr>
                </a:tc>
                <a:extLst>
                  <a:ext uri="{0D108BD9-81ED-4DB2-BD59-A6C34878D82A}">
                    <a16:rowId xmlns:a16="http://schemas.microsoft.com/office/drawing/2014/main" val="1230994661"/>
                  </a:ext>
                </a:extLst>
              </a:tr>
              <a:tr h="301547">
                <a:tc>
                  <a:txBody>
                    <a:bodyPr/>
                    <a:lstStyle/>
                    <a:p>
                      <a:pPr algn="ctr"/>
                      <a:r>
                        <a:rPr lang="en-GB" sz="1050" dirty="0">
                          <a:solidFill>
                            <a:schemeClr val="tx1"/>
                          </a:solidFill>
                          <a:latin typeface="Lucida Sans" panose="020B0602030504020204" pitchFamily="34" charset="0"/>
                        </a:rPr>
                        <a:t>+</a:t>
                      </a:r>
                    </a:p>
                  </a:txBody>
                  <a:tcPr marL="68580" marR="68580" marT="34290" marB="34290">
                    <a:solidFill>
                      <a:schemeClr val="bg1"/>
                    </a:solidFill>
                  </a:tcPr>
                </a:tc>
                <a:tc>
                  <a:txBody>
                    <a:bodyPr/>
                    <a:lstStyle/>
                    <a:p>
                      <a:pPr algn="ctr"/>
                      <a:r>
                        <a:rPr lang="en-GB" sz="1400" dirty="0">
                          <a:solidFill>
                            <a:schemeClr val="tx1"/>
                          </a:solidFill>
                          <a:latin typeface="Verdana" panose="020B0604030504040204" pitchFamily="34" charset="0"/>
                          <a:ea typeface="Verdana" panose="020B0604030504040204" pitchFamily="34" charset="0"/>
                        </a:rPr>
                        <a:t>15.8</a:t>
                      </a:r>
                    </a:p>
                  </a:txBody>
                  <a:tcPr marL="68580" marR="68580" marT="34290" marB="34290">
                    <a:solidFill>
                      <a:schemeClr val="bg1"/>
                    </a:solidFill>
                  </a:tcPr>
                </a:tc>
                <a:tc>
                  <a:txBody>
                    <a:bodyPr/>
                    <a:lstStyle/>
                    <a:p>
                      <a:pPr algn="ctr"/>
                      <a:endParaRPr lang="en-GB" sz="1400" dirty="0">
                        <a:solidFill>
                          <a:schemeClr val="tx1"/>
                        </a:solidFill>
                        <a:latin typeface="Verdana" panose="020B0604030504040204" pitchFamily="34" charset="0"/>
                        <a:ea typeface="Verdana" panose="020B0604030504040204" pitchFamily="34" charset="0"/>
                      </a:endParaRPr>
                    </a:p>
                  </a:txBody>
                  <a:tcPr marL="68580" marR="68580" marT="34290" marB="34290">
                    <a:solidFill>
                      <a:schemeClr val="bg1"/>
                    </a:solidFill>
                  </a:tcPr>
                </a:tc>
                <a:tc>
                  <a:txBody>
                    <a:bodyPr/>
                    <a:lstStyle/>
                    <a:p>
                      <a:pPr algn="ctr"/>
                      <a:endParaRPr lang="en-GB" sz="1400" dirty="0">
                        <a:solidFill>
                          <a:schemeClr val="tx1"/>
                        </a:solidFill>
                        <a:latin typeface="Verdana" panose="020B0604030504040204" pitchFamily="34" charset="0"/>
                        <a:ea typeface="Verdana" panose="020B0604030504040204" pitchFamily="34" charset="0"/>
                      </a:endParaRPr>
                    </a:p>
                  </a:txBody>
                  <a:tcPr marL="68580" marR="68580" marT="34290" marB="34290">
                    <a:solidFill>
                      <a:schemeClr val="bg1"/>
                    </a:solidFill>
                  </a:tcPr>
                </a:tc>
                <a:extLst>
                  <a:ext uri="{0D108BD9-81ED-4DB2-BD59-A6C34878D82A}">
                    <a16:rowId xmlns:a16="http://schemas.microsoft.com/office/drawing/2014/main" val="629914137"/>
                  </a:ext>
                </a:extLst>
              </a:tr>
              <a:tr h="301547">
                <a:tc>
                  <a:txBody>
                    <a:bodyPr/>
                    <a:lstStyle/>
                    <a:p>
                      <a:pPr algn="ctr"/>
                      <a:r>
                        <a:rPr lang="en-GB" sz="1050" dirty="0">
                          <a:solidFill>
                            <a:schemeClr val="tx1"/>
                          </a:solidFill>
                          <a:latin typeface="Lucida Sans" panose="020B0602030504020204" pitchFamily="34" charset="0"/>
                        </a:rPr>
                        <a:t>+</a:t>
                      </a:r>
                    </a:p>
                  </a:txBody>
                  <a:tcPr marL="68580" marR="68580" marT="34290" marB="34290">
                    <a:solidFill>
                      <a:schemeClr val="bg1"/>
                    </a:solidFill>
                  </a:tcPr>
                </a:tc>
                <a:tc>
                  <a:txBody>
                    <a:bodyPr/>
                    <a:lstStyle/>
                    <a:p>
                      <a:pPr algn="ctr"/>
                      <a:r>
                        <a:rPr lang="en-GB" sz="1400" dirty="0">
                          <a:solidFill>
                            <a:schemeClr val="tx1"/>
                          </a:solidFill>
                          <a:latin typeface="Verdana" panose="020B0604030504040204" pitchFamily="34" charset="0"/>
                          <a:ea typeface="Verdana" panose="020B0604030504040204" pitchFamily="34" charset="0"/>
                        </a:rPr>
                        <a:t>13.5</a:t>
                      </a:r>
                    </a:p>
                  </a:txBody>
                  <a:tcPr marL="68580" marR="68580" marT="34290" marB="34290">
                    <a:solidFill>
                      <a:schemeClr val="bg1"/>
                    </a:solidFill>
                  </a:tcPr>
                </a:tc>
                <a:tc>
                  <a:txBody>
                    <a:bodyPr/>
                    <a:lstStyle/>
                    <a:p>
                      <a:pPr algn="ctr"/>
                      <a:endParaRPr lang="en-GB" sz="1400" dirty="0">
                        <a:solidFill>
                          <a:schemeClr val="tx1"/>
                        </a:solidFill>
                        <a:latin typeface="Verdana" panose="020B0604030504040204" pitchFamily="34" charset="0"/>
                        <a:ea typeface="Verdana" panose="020B0604030504040204" pitchFamily="34" charset="0"/>
                      </a:endParaRPr>
                    </a:p>
                  </a:txBody>
                  <a:tcPr marL="68580" marR="68580" marT="34290" marB="34290">
                    <a:solidFill>
                      <a:schemeClr val="bg1"/>
                    </a:solidFill>
                  </a:tcPr>
                </a:tc>
                <a:tc>
                  <a:txBody>
                    <a:bodyPr/>
                    <a:lstStyle/>
                    <a:p>
                      <a:pPr algn="ctr"/>
                      <a:endParaRPr lang="en-GB" sz="1400" dirty="0">
                        <a:solidFill>
                          <a:schemeClr val="tx1"/>
                        </a:solidFill>
                        <a:latin typeface="Verdana" panose="020B0604030504040204" pitchFamily="34" charset="0"/>
                        <a:ea typeface="Verdana" panose="020B0604030504040204" pitchFamily="34" charset="0"/>
                      </a:endParaRPr>
                    </a:p>
                  </a:txBody>
                  <a:tcPr marL="68580" marR="68580" marT="34290" marB="34290">
                    <a:solidFill>
                      <a:schemeClr val="bg1"/>
                    </a:solidFill>
                  </a:tcPr>
                </a:tc>
                <a:extLst>
                  <a:ext uri="{0D108BD9-81ED-4DB2-BD59-A6C34878D82A}">
                    <a16:rowId xmlns:a16="http://schemas.microsoft.com/office/drawing/2014/main" val="70580899"/>
                  </a:ext>
                </a:extLst>
              </a:tr>
              <a:tr h="301547">
                <a:tc>
                  <a:txBody>
                    <a:bodyPr/>
                    <a:lstStyle/>
                    <a:p>
                      <a:pPr algn="ctr"/>
                      <a:r>
                        <a:rPr lang="en-GB" sz="1050" dirty="0">
                          <a:solidFill>
                            <a:schemeClr val="tx1"/>
                          </a:solidFill>
                          <a:latin typeface="Lucida Sans" panose="020B0602030504020204" pitchFamily="34" charset="0"/>
                        </a:rPr>
                        <a:t>+</a:t>
                      </a:r>
                    </a:p>
                  </a:txBody>
                  <a:tcPr marL="68580" marR="68580" marT="34290" marB="34290">
                    <a:solidFill>
                      <a:schemeClr val="bg1"/>
                    </a:solidFill>
                  </a:tcPr>
                </a:tc>
                <a:tc>
                  <a:txBody>
                    <a:bodyPr/>
                    <a:lstStyle/>
                    <a:p>
                      <a:pPr algn="ctr"/>
                      <a:r>
                        <a:rPr lang="en-GB" sz="1400" dirty="0">
                          <a:solidFill>
                            <a:schemeClr val="tx1"/>
                          </a:solidFill>
                          <a:latin typeface="Verdana" panose="020B0604030504040204" pitchFamily="34" charset="0"/>
                          <a:ea typeface="Verdana" panose="020B0604030504040204" pitchFamily="34" charset="0"/>
                        </a:rPr>
                        <a:t>15.6</a:t>
                      </a:r>
                    </a:p>
                  </a:txBody>
                  <a:tcPr marL="68580" marR="68580" marT="34290" marB="34290">
                    <a:solidFill>
                      <a:schemeClr val="bg1"/>
                    </a:solidFill>
                  </a:tcPr>
                </a:tc>
                <a:tc>
                  <a:txBody>
                    <a:bodyPr/>
                    <a:lstStyle/>
                    <a:p>
                      <a:pPr algn="ctr"/>
                      <a:endParaRPr lang="en-GB" sz="1400" dirty="0">
                        <a:solidFill>
                          <a:schemeClr val="tx1"/>
                        </a:solidFill>
                        <a:latin typeface="Verdana" panose="020B0604030504040204" pitchFamily="34" charset="0"/>
                        <a:ea typeface="Verdana" panose="020B0604030504040204" pitchFamily="34" charset="0"/>
                      </a:endParaRPr>
                    </a:p>
                  </a:txBody>
                  <a:tcPr marL="68580" marR="68580" marT="34290" marB="34290">
                    <a:solidFill>
                      <a:schemeClr val="bg1"/>
                    </a:solidFill>
                  </a:tcPr>
                </a:tc>
                <a:tc>
                  <a:txBody>
                    <a:bodyPr/>
                    <a:lstStyle/>
                    <a:p>
                      <a:pPr algn="ctr"/>
                      <a:endParaRPr lang="en-GB" sz="1400" dirty="0">
                        <a:solidFill>
                          <a:schemeClr val="tx1"/>
                        </a:solidFill>
                        <a:latin typeface="Verdana" panose="020B0604030504040204" pitchFamily="34" charset="0"/>
                        <a:ea typeface="Verdana" panose="020B0604030504040204" pitchFamily="34" charset="0"/>
                      </a:endParaRPr>
                    </a:p>
                  </a:txBody>
                  <a:tcPr marL="68580" marR="68580" marT="34290" marB="34290">
                    <a:solidFill>
                      <a:schemeClr val="bg1"/>
                    </a:solidFill>
                  </a:tcPr>
                </a:tc>
                <a:extLst>
                  <a:ext uri="{0D108BD9-81ED-4DB2-BD59-A6C34878D82A}">
                    <a16:rowId xmlns:a16="http://schemas.microsoft.com/office/drawing/2014/main" val="1066373510"/>
                  </a:ext>
                </a:extLst>
              </a:tr>
              <a:tr h="301547">
                <a:tc>
                  <a:txBody>
                    <a:bodyPr/>
                    <a:lstStyle/>
                    <a:p>
                      <a:pPr algn="ctr"/>
                      <a:r>
                        <a:rPr lang="en-GB" sz="1050" dirty="0">
                          <a:solidFill>
                            <a:schemeClr val="tx1"/>
                          </a:solidFill>
                          <a:latin typeface="Lucida Sans" panose="020B0602030504020204" pitchFamily="34" charset="0"/>
                        </a:rPr>
                        <a:t>+</a:t>
                      </a:r>
                    </a:p>
                  </a:txBody>
                  <a:tcPr marL="68580" marR="68580" marT="34290" marB="34290">
                    <a:solidFill>
                      <a:schemeClr val="bg1"/>
                    </a:solidFill>
                  </a:tcPr>
                </a:tc>
                <a:tc>
                  <a:txBody>
                    <a:bodyPr/>
                    <a:lstStyle/>
                    <a:p>
                      <a:pPr algn="ctr"/>
                      <a:r>
                        <a:rPr lang="en-GB" sz="1400" dirty="0">
                          <a:solidFill>
                            <a:schemeClr val="tx1"/>
                          </a:solidFill>
                          <a:latin typeface="Verdana" panose="020B0604030504040204" pitchFamily="34" charset="0"/>
                          <a:ea typeface="Verdana" panose="020B0604030504040204" pitchFamily="34" charset="0"/>
                        </a:rPr>
                        <a:t>11.0</a:t>
                      </a:r>
                    </a:p>
                  </a:txBody>
                  <a:tcPr marL="68580" marR="68580" marT="34290" marB="34290">
                    <a:solidFill>
                      <a:schemeClr val="bg1"/>
                    </a:solidFill>
                  </a:tcPr>
                </a:tc>
                <a:tc>
                  <a:txBody>
                    <a:bodyPr/>
                    <a:lstStyle/>
                    <a:p>
                      <a:pPr algn="ctr"/>
                      <a:endParaRPr lang="en-GB" sz="1400" dirty="0">
                        <a:solidFill>
                          <a:schemeClr val="tx1"/>
                        </a:solidFill>
                        <a:latin typeface="Verdana" panose="020B0604030504040204" pitchFamily="34" charset="0"/>
                        <a:ea typeface="Verdana" panose="020B0604030504040204" pitchFamily="34" charset="0"/>
                      </a:endParaRPr>
                    </a:p>
                  </a:txBody>
                  <a:tcPr marL="68580" marR="68580" marT="34290" marB="34290">
                    <a:solidFill>
                      <a:schemeClr val="bg1"/>
                    </a:solidFill>
                  </a:tcPr>
                </a:tc>
                <a:tc>
                  <a:txBody>
                    <a:bodyPr/>
                    <a:lstStyle/>
                    <a:p>
                      <a:pPr algn="ctr"/>
                      <a:endParaRPr lang="en-GB" sz="1400" dirty="0">
                        <a:solidFill>
                          <a:schemeClr val="tx1"/>
                        </a:solidFill>
                        <a:latin typeface="Verdana" panose="020B0604030504040204" pitchFamily="34" charset="0"/>
                        <a:ea typeface="Verdana" panose="020B0604030504040204" pitchFamily="34" charset="0"/>
                      </a:endParaRPr>
                    </a:p>
                  </a:txBody>
                  <a:tcPr marL="68580" marR="68580" marT="34290" marB="34290">
                    <a:solidFill>
                      <a:schemeClr val="bg1"/>
                    </a:solidFill>
                  </a:tcPr>
                </a:tc>
                <a:extLst>
                  <a:ext uri="{0D108BD9-81ED-4DB2-BD59-A6C34878D82A}">
                    <a16:rowId xmlns:a16="http://schemas.microsoft.com/office/drawing/2014/main" val="863710625"/>
                  </a:ext>
                </a:extLst>
              </a:tr>
              <a:tr h="301547">
                <a:tc>
                  <a:txBody>
                    <a:bodyPr/>
                    <a:lstStyle/>
                    <a:p>
                      <a:pPr algn="ctr"/>
                      <a:r>
                        <a:rPr lang="en-GB" sz="1050" dirty="0">
                          <a:solidFill>
                            <a:schemeClr val="tx1"/>
                          </a:solidFill>
                          <a:latin typeface="Lucida Sans" panose="020B0602030504020204" pitchFamily="34" charset="0"/>
                        </a:rPr>
                        <a:t>+</a:t>
                      </a:r>
                    </a:p>
                  </a:txBody>
                  <a:tcPr marL="68580" marR="68580" marT="34290" marB="34290">
                    <a:solidFill>
                      <a:schemeClr val="bg1"/>
                    </a:solidFill>
                  </a:tcPr>
                </a:tc>
                <a:tc>
                  <a:txBody>
                    <a:bodyPr/>
                    <a:lstStyle/>
                    <a:p>
                      <a:pPr algn="ctr"/>
                      <a:r>
                        <a:rPr lang="en-GB" sz="1400" dirty="0">
                          <a:solidFill>
                            <a:schemeClr val="tx1"/>
                          </a:solidFill>
                          <a:latin typeface="Verdana" panose="020B0604030504040204" pitchFamily="34" charset="0"/>
                          <a:ea typeface="Verdana" panose="020B0604030504040204" pitchFamily="34" charset="0"/>
                        </a:rPr>
                        <a:t>10.4</a:t>
                      </a:r>
                    </a:p>
                  </a:txBody>
                  <a:tcPr marL="68580" marR="68580" marT="34290" marB="34290">
                    <a:solidFill>
                      <a:schemeClr val="bg1"/>
                    </a:solidFill>
                  </a:tcPr>
                </a:tc>
                <a:tc>
                  <a:txBody>
                    <a:bodyPr/>
                    <a:lstStyle/>
                    <a:p>
                      <a:pPr algn="ctr"/>
                      <a:endParaRPr lang="en-GB" sz="1400" dirty="0">
                        <a:solidFill>
                          <a:schemeClr val="tx1"/>
                        </a:solidFill>
                        <a:latin typeface="Verdana" panose="020B0604030504040204" pitchFamily="34" charset="0"/>
                        <a:ea typeface="Verdana" panose="020B0604030504040204" pitchFamily="34" charset="0"/>
                      </a:endParaRPr>
                    </a:p>
                  </a:txBody>
                  <a:tcPr marL="68580" marR="68580" marT="34290" marB="34290">
                    <a:solidFill>
                      <a:schemeClr val="bg1"/>
                    </a:solidFill>
                  </a:tcPr>
                </a:tc>
                <a:tc>
                  <a:txBody>
                    <a:bodyPr/>
                    <a:lstStyle/>
                    <a:p>
                      <a:pPr algn="ctr"/>
                      <a:endParaRPr lang="en-GB" sz="1400" dirty="0">
                        <a:solidFill>
                          <a:schemeClr val="tx1"/>
                        </a:solidFill>
                        <a:latin typeface="Verdana" panose="020B0604030504040204" pitchFamily="34" charset="0"/>
                        <a:ea typeface="Verdana" panose="020B0604030504040204" pitchFamily="34" charset="0"/>
                      </a:endParaRPr>
                    </a:p>
                  </a:txBody>
                  <a:tcPr marL="68580" marR="68580" marT="34290" marB="34290">
                    <a:solidFill>
                      <a:schemeClr val="bg1"/>
                    </a:solidFill>
                  </a:tcPr>
                </a:tc>
                <a:extLst>
                  <a:ext uri="{0D108BD9-81ED-4DB2-BD59-A6C34878D82A}">
                    <a16:rowId xmlns:a16="http://schemas.microsoft.com/office/drawing/2014/main" val="3751368366"/>
                  </a:ext>
                </a:extLst>
              </a:tr>
              <a:tr h="301547">
                <a:tc>
                  <a:txBody>
                    <a:bodyPr/>
                    <a:lstStyle/>
                    <a:p>
                      <a:pPr algn="ctr"/>
                      <a:r>
                        <a:rPr lang="en-GB" sz="1050" dirty="0">
                          <a:solidFill>
                            <a:schemeClr val="tx1"/>
                          </a:solidFill>
                          <a:latin typeface="Lucida Sans" panose="020B0602030504020204" pitchFamily="34" charset="0"/>
                        </a:rPr>
                        <a:t>+</a:t>
                      </a:r>
                    </a:p>
                  </a:txBody>
                  <a:tcPr marL="68580" marR="68580" marT="34290" marB="34290">
                    <a:solidFill>
                      <a:schemeClr val="bg1"/>
                    </a:solidFill>
                  </a:tcPr>
                </a:tc>
                <a:tc>
                  <a:txBody>
                    <a:bodyPr/>
                    <a:lstStyle/>
                    <a:p>
                      <a:pPr algn="ctr"/>
                      <a:r>
                        <a:rPr lang="en-GB" sz="1400" dirty="0">
                          <a:solidFill>
                            <a:schemeClr val="tx1"/>
                          </a:solidFill>
                          <a:latin typeface="Verdana" panose="020B0604030504040204" pitchFamily="34" charset="0"/>
                          <a:ea typeface="Verdana" panose="020B0604030504040204" pitchFamily="34" charset="0"/>
                        </a:rPr>
                        <a:t>13.1</a:t>
                      </a:r>
                    </a:p>
                  </a:txBody>
                  <a:tcPr marL="68580" marR="68580" marT="34290" marB="34290">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dirty="0">
                        <a:solidFill>
                          <a:schemeClr val="tx1"/>
                        </a:solidFill>
                        <a:latin typeface="Verdana" panose="020B0604030504040204" pitchFamily="34" charset="0"/>
                        <a:ea typeface="Verdana" panose="020B0604030504040204" pitchFamily="34" charset="0"/>
                      </a:endParaRPr>
                    </a:p>
                  </a:txBody>
                  <a:tcPr marL="68580" marR="68580" marT="34290" marB="34290">
                    <a:solidFill>
                      <a:schemeClr val="bg1"/>
                    </a:solidFill>
                  </a:tcPr>
                </a:tc>
                <a:tc>
                  <a:txBody>
                    <a:bodyPr/>
                    <a:lstStyle/>
                    <a:p>
                      <a:pPr algn="ctr"/>
                      <a:endParaRPr lang="en-GB" sz="1400" dirty="0">
                        <a:solidFill>
                          <a:schemeClr val="tx1"/>
                        </a:solidFill>
                        <a:latin typeface="Verdana" panose="020B0604030504040204" pitchFamily="34" charset="0"/>
                        <a:ea typeface="Verdana" panose="020B0604030504040204" pitchFamily="34" charset="0"/>
                      </a:endParaRPr>
                    </a:p>
                  </a:txBody>
                  <a:tcPr marL="68580" marR="68580" marT="34290" marB="34290">
                    <a:solidFill>
                      <a:schemeClr val="bg1"/>
                    </a:solidFill>
                  </a:tcPr>
                </a:tc>
                <a:extLst>
                  <a:ext uri="{0D108BD9-81ED-4DB2-BD59-A6C34878D82A}">
                    <a16:rowId xmlns:a16="http://schemas.microsoft.com/office/drawing/2014/main" val="3791288285"/>
                  </a:ext>
                </a:extLst>
              </a:tr>
              <a:tr h="301547">
                <a:tc>
                  <a:txBody>
                    <a:bodyPr/>
                    <a:lstStyle/>
                    <a:p>
                      <a:pPr algn="ctr"/>
                      <a:r>
                        <a:rPr lang="en-GB" sz="1050" dirty="0">
                          <a:solidFill>
                            <a:schemeClr val="tx1"/>
                          </a:solidFill>
                          <a:latin typeface="Lucida Sans" panose="020B0602030504020204" pitchFamily="34" charset="0"/>
                        </a:rPr>
                        <a:t>=</a:t>
                      </a:r>
                    </a:p>
                  </a:txBody>
                  <a:tcPr marL="68580" marR="68580" marT="34290" marB="34290">
                    <a:solidFill>
                      <a:schemeClr val="bg1"/>
                    </a:solidFill>
                  </a:tcPr>
                </a:tc>
                <a:tc>
                  <a:txBody>
                    <a:bodyPr/>
                    <a:lstStyle/>
                    <a:p>
                      <a:pPr algn="ctr"/>
                      <a:r>
                        <a:rPr lang="en-GB" sz="1400" dirty="0">
                          <a:solidFill>
                            <a:schemeClr val="tx1"/>
                          </a:solidFill>
                          <a:latin typeface="Verdana" panose="020B0604030504040204" pitchFamily="34" charset="0"/>
                          <a:ea typeface="Verdana" panose="020B0604030504040204" pitchFamily="34" charset="0"/>
                        </a:rPr>
                        <a:t>106.7</a:t>
                      </a:r>
                    </a:p>
                  </a:txBody>
                  <a:tcPr marL="68580" marR="68580" marT="34290" marB="34290">
                    <a:lnT w="12700" cap="flat" cmpd="sng" algn="ctr">
                      <a:solidFill>
                        <a:schemeClr val="tx1"/>
                      </a:solidFill>
                      <a:prstDash val="solid"/>
                      <a:round/>
                      <a:headEnd type="none" w="med" len="med"/>
                      <a:tailEnd type="none" w="med" len="med"/>
                    </a:lnT>
                    <a:solidFill>
                      <a:schemeClr val="bg1"/>
                    </a:solidFill>
                  </a:tcPr>
                </a:tc>
                <a:tc>
                  <a:txBody>
                    <a:bodyPr/>
                    <a:lstStyle/>
                    <a:p>
                      <a:pPr algn="ctr"/>
                      <a:r>
                        <a:rPr lang="en-AU" sz="1400" dirty="0">
                          <a:latin typeface="Verdana" panose="020B0604030504040204" pitchFamily="34" charset="0"/>
                          <a:ea typeface="Verdana" panose="020B0604030504040204" pitchFamily="34" charset="0"/>
                        </a:rPr>
                        <a:t>÷</a:t>
                      </a:r>
                      <a:endParaRPr lang="en-GB" sz="1400" dirty="0">
                        <a:solidFill>
                          <a:schemeClr val="tx1"/>
                        </a:solidFill>
                        <a:latin typeface="Verdana" panose="020B0604030504040204" pitchFamily="34" charset="0"/>
                        <a:ea typeface="Verdana" panose="020B0604030504040204" pitchFamily="34" charset="0"/>
                      </a:endParaRPr>
                    </a:p>
                  </a:txBody>
                  <a:tcPr marL="68580" marR="68580" marT="34290" marB="34290">
                    <a:solidFill>
                      <a:schemeClr val="bg1"/>
                    </a:solidFill>
                  </a:tcPr>
                </a:tc>
                <a:tc>
                  <a:txBody>
                    <a:bodyPr/>
                    <a:lstStyle/>
                    <a:p>
                      <a:pPr algn="ctr"/>
                      <a:r>
                        <a:rPr lang="en-GB" sz="1400" dirty="0">
                          <a:solidFill>
                            <a:schemeClr val="tx1"/>
                          </a:solidFill>
                          <a:latin typeface="Verdana" panose="020B0604030504040204" pitchFamily="34" charset="0"/>
                          <a:ea typeface="Verdana" panose="020B0604030504040204" pitchFamily="34" charset="0"/>
                        </a:rPr>
                        <a:t>8</a:t>
                      </a:r>
                    </a:p>
                  </a:txBody>
                  <a:tcPr marL="68580" marR="68580" marT="34290" marB="34290">
                    <a:solidFill>
                      <a:schemeClr val="bg1"/>
                    </a:solidFill>
                  </a:tcPr>
                </a:tc>
                <a:extLst>
                  <a:ext uri="{0D108BD9-81ED-4DB2-BD59-A6C34878D82A}">
                    <a16:rowId xmlns:a16="http://schemas.microsoft.com/office/drawing/2014/main" val="4211927615"/>
                  </a:ext>
                </a:extLst>
              </a:tr>
            </a:tbl>
          </a:graphicData>
        </a:graphic>
      </p:graphicFrame>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8687" y="207557"/>
            <a:ext cx="1859441" cy="739204"/>
          </a:xfrm>
          <a:prstGeom prst="rect">
            <a:avLst/>
          </a:prstGeom>
        </p:spPr>
      </p:pic>
    </p:spTree>
    <p:custDataLst>
      <p:tags r:id="rId1"/>
    </p:custDataLst>
    <p:extLst>
      <p:ext uri="{BB962C8B-B14F-4D97-AF65-F5344CB8AC3E}">
        <p14:creationId xmlns:p14="http://schemas.microsoft.com/office/powerpoint/2010/main" val="198945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D2D18-BD07-4789-88A0-A59DBC80562E}"/>
              </a:ext>
            </a:extLst>
          </p:cNvPr>
          <p:cNvSpPr>
            <a:spLocks noGrp="1"/>
          </p:cNvSpPr>
          <p:nvPr>
            <p:ph type="title"/>
          </p:nvPr>
        </p:nvSpPr>
        <p:spPr>
          <a:xfrm>
            <a:off x="0" y="1027814"/>
            <a:ext cx="9144000" cy="914400"/>
          </a:xfrm>
        </p:spPr>
        <p:txBody>
          <a:bodyPr/>
          <a:lstStyle/>
          <a:p>
            <a:r>
              <a:rPr lang="en-GB"/>
              <a:t>System Safeguards</a:t>
            </a:r>
            <a:endParaRPr lang="en-GB" dirty="0"/>
          </a:p>
        </p:txBody>
      </p:sp>
      <p:sp>
        <p:nvSpPr>
          <p:cNvPr id="4" name="TextBox 3">
            <a:extLst>
              <a:ext uri="{FF2B5EF4-FFF2-40B4-BE49-F238E27FC236}">
                <a16:creationId xmlns:a16="http://schemas.microsoft.com/office/drawing/2014/main" id="{3955E699-3C71-4102-9E7B-BCF078BD714B}"/>
              </a:ext>
            </a:extLst>
          </p:cNvPr>
          <p:cNvSpPr txBox="1"/>
          <p:nvPr/>
        </p:nvSpPr>
        <p:spPr>
          <a:xfrm>
            <a:off x="552893" y="1942214"/>
            <a:ext cx="5305647" cy="2616101"/>
          </a:xfrm>
          <a:prstGeom prst="rect">
            <a:avLst/>
          </a:prstGeom>
          <a:noFill/>
        </p:spPr>
        <p:txBody>
          <a:bodyPr wrap="square" rtlCol="0">
            <a:spAutoFit/>
          </a:bodyPr>
          <a:lstStyle/>
          <a:p>
            <a:r>
              <a:rPr lang="en-GB" sz="1600" dirty="0">
                <a:latin typeface="Verdana" panose="020B0604030504040204" pitchFamily="34" charset="0"/>
                <a:ea typeface="Verdana" panose="020B0604030504040204" pitchFamily="34" charset="0"/>
              </a:rPr>
              <a:t>To improve the accuracy and to safeguard against manipulation there are safeguards built into the new system.</a:t>
            </a:r>
          </a:p>
          <a:p>
            <a:endParaRPr lang="en-GB"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GB" sz="1600" dirty="0">
                <a:latin typeface="Verdana" panose="020B0604030504040204" pitchFamily="34" charset="0"/>
                <a:ea typeface="Verdana" panose="020B0604030504040204" pitchFamily="34" charset="0"/>
              </a:rPr>
              <a:t>Low Handicap Index memory.</a:t>
            </a:r>
          </a:p>
          <a:p>
            <a:pPr marL="285750" indent="-285750">
              <a:buFont typeface="Arial" panose="020B0604020202020204" pitchFamily="34" charset="0"/>
              <a:buChar char="•"/>
            </a:pPr>
            <a:r>
              <a:rPr lang="en-GB" sz="1600" dirty="0">
                <a:latin typeface="Verdana" panose="020B0604030504040204" pitchFamily="34" charset="0"/>
                <a:ea typeface="Verdana" panose="020B0604030504040204" pitchFamily="34" charset="0"/>
              </a:rPr>
              <a:t>Caps.</a:t>
            </a:r>
          </a:p>
          <a:p>
            <a:pPr marL="285750" indent="-285750">
              <a:buFont typeface="Arial" panose="020B0604020202020204" pitchFamily="34" charset="0"/>
              <a:buChar char="•"/>
            </a:pPr>
            <a:r>
              <a:rPr lang="en-GB" sz="1600" dirty="0">
                <a:latin typeface="Verdana" panose="020B0604030504040204" pitchFamily="34" charset="0"/>
                <a:ea typeface="Verdana" panose="020B0604030504040204" pitchFamily="34" charset="0"/>
              </a:rPr>
              <a:t>Exceptional Scores.</a:t>
            </a:r>
          </a:p>
          <a:p>
            <a:pPr marL="285750" indent="-285750">
              <a:buFont typeface="Arial" panose="020B0604020202020204" pitchFamily="34" charset="0"/>
              <a:buChar char="•"/>
            </a:pPr>
            <a:r>
              <a:rPr lang="en-GB" sz="1600" dirty="0">
                <a:latin typeface="Verdana" panose="020B0604030504040204" pitchFamily="34" charset="0"/>
                <a:ea typeface="Verdana" panose="020B0604030504040204" pitchFamily="34" charset="0"/>
              </a:rPr>
              <a:t>Playing Conditions Calculation.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5" name="Picture 4">
            <a:extLst>
              <a:ext uri="{FF2B5EF4-FFF2-40B4-BE49-F238E27FC236}">
                <a16:creationId xmlns:a16="http://schemas.microsoft.com/office/drawing/2014/main" id="{1763D3CD-56A8-4106-8AA1-FCC56E2D2297}"/>
              </a:ext>
            </a:extLst>
          </p:cNvPr>
          <p:cNvPicPr>
            <a:picLocks noChangeAspect="1"/>
          </p:cNvPicPr>
          <p:nvPr/>
        </p:nvPicPr>
        <p:blipFill>
          <a:blip r:embed="rId2"/>
          <a:stretch>
            <a:fillRect/>
          </a:stretch>
        </p:blipFill>
        <p:spPr>
          <a:xfrm>
            <a:off x="5612160" y="3633892"/>
            <a:ext cx="2074413" cy="2099067"/>
          </a:xfrm>
          <a:prstGeom prst="rect">
            <a:avLst/>
          </a:prstGeom>
        </p:spPr>
      </p:pic>
      <p:pic>
        <p:nvPicPr>
          <p:cNvPr id="6" name="Picture 5">
            <a:extLst>
              <a:ext uri="{FF2B5EF4-FFF2-40B4-BE49-F238E27FC236}">
                <a16:creationId xmlns:a16="http://schemas.microsoft.com/office/drawing/2014/main" id="{77FFCC3D-AF62-4F19-B4B6-AE90AA021A23}"/>
              </a:ext>
            </a:extLst>
          </p:cNvPr>
          <p:cNvPicPr>
            <a:picLocks noChangeAspect="1"/>
          </p:cNvPicPr>
          <p:nvPr/>
        </p:nvPicPr>
        <p:blipFill>
          <a:blip r:embed="rId3"/>
          <a:stretch>
            <a:fillRect/>
          </a:stretch>
        </p:blipFill>
        <p:spPr>
          <a:xfrm>
            <a:off x="6251349" y="1162796"/>
            <a:ext cx="2339758" cy="2336114"/>
          </a:xfrm>
          <a:prstGeom prst="rect">
            <a:avLst/>
          </a:prstGeom>
        </p:spPr>
      </p:pic>
      <p:pic>
        <p:nvPicPr>
          <p:cNvPr id="8" name="Picture 7">
            <a:extLst>
              <a:ext uri="{FF2B5EF4-FFF2-40B4-BE49-F238E27FC236}">
                <a16:creationId xmlns:a16="http://schemas.microsoft.com/office/drawing/2014/main" id="{0982D93E-9283-464E-9AFF-4898950147F8}"/>
              </a:ext>
            </a:extLst>
          </p:cNvPr>
          <p:cNvPicPr>
            <a:picLocks noChangeAspect="1"/>
          </p:cNvPicPr>
          <p:nvPr/>
        </p:nvPicPr>
        <p:blipFill>
          <a:blip r:embed="rId4"/>
          <a:stretch>
            <a:fillRect/>
          </a:stretch>
        </p:blipFill>
        <p:spPr>
          <a:xfrm>
            <a:off x="7016559" y="1302226"/>
            <a:ext cx="809338" cy="709508"/>
          </a:xfrm>
          <a:prstGeom prst="rect">
            <a:avLst/>
          </a:prstGeom>
        </p:spPr>
      </p:pic>
      <p:pic>
        <p:nvPicPr>
          <p:cNvPr id="9" name="Picture 8">
            <a:extLst>
              <a:ext uri="{FF2B5EF4-FFF2-40B4-BE49-F238E27FC236}">
                <a16:creationId xmlns:a16="http://schemas.microsoft.com/office/drawing/2014/main" id="{C9CB8812-E117-4A14-AB2A-079A0BF1BF05}"/>
              </a:ext>
            </a:extLst>
          </p:cNvPr>
          <p:cNvPicPr>
            <a:picLocks noChangeAspect="1"/>
          </p:cNvPicPr>
          <p:nvPr/>
        </p:nvPicPr>
        <p:blipFill>
          <a:blip r:embed="rId5"/>
          <a:stretch>
            <a:fillRect/>
          </a:stretch>
        </p:blipFill>
        <p:spPr>
          <a:xfrm>
            <a:off x="709935" y="4007324"/>
            <a:ext cx="4109060" cy="1822862"/>
          </a:xfrm>
          <a:prstGeom prst="rect">
            <a:avLst/>
          </a:prstGeom>
        </p:spPr>
      </p:pic>
    </p:spTree>
    <p:extLst>
      <p:ext uri="{BB962C8B-B14F-4D97-AF65-F5344CB8AC3E}">
        <p14:creationId xmlns:p14="http://schemas.microsoft.com/office/powerpoint/2010/main" val="3961709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E508188-0AA7-42A1-BE03-8E9638E9C1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59721" y="1371600"/>
            <a:ext cx="3909060" cy="3909060"/>
          </a:xfrm>
          <a:prstGeom prst="rect">
            <a:avLst/>
          </a:prstGeom>
        </p:spPr>
      </p:pic>
      <p:sp>
        <p:nvSpPr>
          <p:cNvPr id="12" name="Content Placeholder 11">
            <a:extLst>
              <a:ext uri="{FF2B5EF4-FFF2-40B4-BE49-F238E27FC236}">
                <a16:creationId xmlns:a16="http://schemas.microsoft.com/office/drawing/2014/main" id="{D965E758-9695-473C-86B4-22E43B82A058}"/>
              </a:ext>
            </a:extLst>
          </p:cNvPr>
          <p:cNvSpPr>
            <a:spLocks noGrp="1"/>
          </p:cNvSpPr>
          <p:nvPr>
            <p:ph idx="1"/>
          </p:nvPr>
        </p:nvSpPr>
        <p:spPr>
          <a:xfrm>
            <a:off x="485079" y="1883235"/>
            <a:ext cx="4544123" cy="4389489"/>
          </a:xfrm>
        </p:spPr>
        <p:txBody>
          <a:bodyPr/>
          <a:lstStyle/>
          <a:p>
            <a:r>
              <a:rPr lang="en-US" sz="1600" dirty="0">
                <a:solidFill>
                  <a:schemeClr val="tx1"/>
                </a:solidFill>
                <a:latin typeface="Verdana" panose="020B0604030504040204" pitchFamily="34" charset="0"/>
                <a:ea typeface="Verdana" panose="020B0604030504040204" pitchFamily="34" charset="0"/>
              </a:rPr>
              <a:t>A player’s Low Handicap Index is remembered within the handicap formula.</a:t>
            </a:r>
          </a:p>
          <a:p>
            <a:endParaRPr lang="en-US" sz="1600" dirty="0">
              <a:solidFill>
                <a:schemeClr val="tx1"/>
              </a:solidFill>
              <a:latin typeface="Verdana" panose="020B0604030504040204" pitchFamily="34" charset="0"/>
              <a:ea typeface="Verdana" panose="020B0604030504040204" pitchFamily="34" charset="0"/>
            </a:endParaRPr>
          </a:p>
          <a:p>
            <a:r>
              <a:rPr lang="en-US" sz="1600" dirty="0">
                <a:solidFill>
                  <a:schemeClr val="tx1"/>
                </a:solidFill>
                <a:latin typeface="Verdana" panose="020B0604030504040204" pitchFamily="34" charset="0"/>
                <a:ea typeface="Verdana" panose="020B0604030504040204" pitchFamily="34" charset="0"/>
              </a:rPr>
              <a:t>It provides a reference point against which the current Handicap Index can be compared.</a:t>
            </a:r>
          </a:p>
          <a:p>
            <a:pPr marL="214313" indent="-214313">
              <a:buFont typeface="Arial" panose="020B0604020202020204" pitchFamily="34" charset="0"/>
              <a:buChar char="•"/>
            </a:pPr>
            <a:endParaRPr lang="en-US" sz="1600" dirty="0">
              <a:solidFill>
                <a:schemeClr val="tx1"/>
              </a:solidFill>
              <a:latin typeface="Verdana" panose="020B0604030504040204" pitchFamily="34" charset="0"/>
              <a:ea typeface="Verdana" panose="020B0604030504040204" pitchFamily="34" charset="0"/>
            </a:endParaRPr>
          </a:p>
          <a:p>
            <a:r>
              <a:rPr lang="en-US" sz="1600" dirty="0">
                <a:solidFill>
                  <a:schemeClr val="tx1"/>
                </a:solidFill>
                <a:latin typeface="Verdana" panose="020B0604030504040204" pitchFamily="34" charset="0"/>
                <a:ea typeface="Verdana" panose="020B0604030504040204" pitchFamily="34" charset="0"/>
              </a:rPr>
              <a:t>This is to help ensure that the player’s current Handicap Index cannot stray too far away from their demonstrated ability, in too short a space of time.</a:t>
            </a:r>
          </a:p>
          <a:p>
            <a:pPr marL="214313" indent="-214313">
              <a:buFont typeface="Arial" panose="020B0604020202020204" pitchFamily="34" charset="0"/>
              <a:buChar char="•"/>
            </a:pPr>
            <a:endParaRPr lang="en-US" sz="1600" dirty="0">
              <a:solidFill>
                <a:schemeClr val="tx1"/>
              </a:solidFill>
              <a:latin typeface="Verdana" panose="020B0604030504040204" pitchFamily="34" charset="0"/>
              <a:ea typeface="Verdana" panose="020B0604030504040204" pitchFamily="34" charset="0"/>
            </a:endParaRPr>
          </a:p>
          <a:p>
            <a:r>
              <a:rPr lang="en-US" sz="1600" dirty="0">
                <a:solidFill>
                  <a:schemeClr val="tx1"/>
                </a:solidFill>
                <a:latin typeface="Verdana" panose="020B0604030504040204" pitchFamily="34" charset="0"/>
                <a:ea typeface="Verdana" panose="020B0604030504040204" pitchFamily="34" charset="0"/>
              </a:rPr>
              <a:t>If the new Index is more than a certain number of strokes above the Low Handicap Index, a cap is triggered.</a:t>
            </a:r>
          </a:p>
          <a:p>
            <a:endParaRPr lang="en-US" sz="1600" dirty="0">
              <a:latin typeface="Verdana" panose="020B0604030504040204" pitchFamily="34" charset="0"/>
              <a:ea typeface="Verdana" panose="020B0604030504040204" pitchFamily="34" charset="0"/>
            </a:endParaRPr>
          </a:p>
        </p:txBody>
      </p:sp>
      <p:sp>
        <p:nvSpPr>
          <p:cNvPr id="4" name="Title 3">
            <a:extLst>
              <a:ext uri="{FF2B5EF4-FFF2-40B4-BE49-F238E27FC236}">
                <a16:creationId xmlns:a16="http://schemas.microsoft.com/office/drawing/2014/main" id="{FDEE70CF-B746-47D1-B97D-039BDFD1E104}"/>
              </a:ext>
            </a:extLst>
          </p:cNvPr>
          <p:cNvSpPr>
            <a:spLocks noGrp="1"/>
          </p:cNvSpPr>
          <p:nvPr>
            <p:ph type="title"/>
          </p:nvPr>
        </p:nvSpPr>
        <p:spPr>
          <a:xfrm>
            <a:off x="0" y="788545"/>
            <a:ext cx="9144000" cy="914400"/>
          </a:xfrm>
        </p:spPr>
        <p:txBody>
          <a:bodyPr/>
          <a:lstStyle/>
          <a:p>
            <a:pPr marL="271463"/>
            <a:r>
              <a:rPr lang="en-US" dirty="0">
                <a:latin typeface="Verdana" panose="020B0604030504040204" pitchFamily="34" charset="0"/>
                <a:ea typeface="Verdana" panose="020B0604030504040204" pitchFamily="34" charset="0"/>
              </a:rPr>
              <a:t>Memory of Low Handicap Index</a:t>
            </a:r>
          </a:p>
        </p:txBody>
      </p:sp>
      <p:sp>
        <p:nvSpPr>
          <p:cNvPr id="9" name="TextBox 8">
            <a:extLst>
              <a:ext uri="{FF2B5EF4-FFF2-40B4-BE49-F238E27FC236}">
                <a16:creationId xmlns:a16="http://schemas.microsoft.com/office/drawing/2014/main" id="{F5D3E120-F23A-4496-9167-8434B433B5A0}"/>
              </a:ext>
            </a:extLst>
          </p:cNvPr>
          <p:cNvSpPr txBox="1"/>
          <p:nvPr/>
        </p:nvSpPr>
        <p:spPr>
          <a:xfrm>
            <a:off x="5990563" y="1606145"/>
            <a:ext cx="1229825" cy="1061829"/>
          </a:xfrm>
          <a:prstGeom prst="rect">
            <a:avLst/>
          </a:prstGeom>
          <a:noFill/>
        </p:spPr>
        <p:txBody>
          <a:bodyPr wrap="none" rtlCol="0">
            <a:spAutoFit/>
          </a:bodyPr>
          <a:lstStyle/>
          <a:p>
            <a:pPr algn="ctr"/>
            <a:r>
              <a:rPr lang="en-US" sz="2100" b="1" dirty="0">
                <a:solidFill>
                  <a:schemeClr val="bg1"/>
                </a:solidFill>
              </a:rPr>
              <a:t>Low</a:t>
            </a:r>
          </a:p>
          <a:p>
            <a:pPr algn="ctr"/>
            <a:r>
              <a:rPr lang="en-US" sz="2100" b="1" dirty="0">
                <a:solidFill>
                  <a:schemeClr val="bg1"/>
                </a:solidFill>
              </a:rPr>
              <a:t>Handicap</a:t>
            </a:r>
          </a:p>
          <a:p>
            <a:pPr algn="ctr"/>
            <a:r>
              <a:rPr lang="en-US" sz="2100" b="1" dirty="0">
                <a:solidFill>
                  <a:schemeClr val="bg1"/>
                </a:solidFill>
              </a:rPr>
              <a:t>Index</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8687" y="207557"/>
            <a:ext cx="1859441" cy="739204"/>
          </a:xfrm>
          <a:prstGeom prst="rect">
            <a:avLst/>
          </a:prstGeom>
        </p:spPr>
      </p:pic>
    </p:spTree>
    <p:extLst>
      <p:ext uri="{BB962C8B-B14F-4D97-AF65-F5344CB8AC3E}">
        <p14:creationId xmlns:p14="http://schemas.microsoft.com/office/powerpoint/2010/main" val="1729023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7A00119-B7F8-4010-9DB4-44A112F59603}"/>
              </a:ext>
            </a:extLst>
          </p:cNvPr>
          <p:cNvSpPr>
            <a:spLocks noGrp="1"/>
          </p:cNvSpPr>
          <p:nvPr>
            <p:ph idx="1"/>
          </p:nvPr>
        </p:nvSpPr>
        <p:spPr>
          <a:xfrm>
            <a:off x="485079" y="2190717"/>
            <a:ext cx="4544123" cy="4389489"/>
          </a:xfrm>
        </p:spPr>
        <p:txBody>
          <a:bodyPr/>
          <a:lstStyle/>
          <a:p>
            <a:r>
              <a:rPr lang="en-US" sz="1600" dirty="0">
                <a:solidFill>
                  <a:prstClr val="black"/>
                </a:solidFill>
                <a:latin typeface="Verdana" panose="020B0604030504040204" pitchFamily="34" charset="0"/>
                <a:ea typeface="Verdana" panose="020B0604030504040204" pitchFamily="34" charset="0"/>
              </a:rPr>
              <a:t>The cap comes in two forms: </a:t>
            </a:r>
          </a:p>
          <a:p>
            <a:endParaRPr lang="en-US" sz="1600" dirty="0">
              <a:solidFill>
                <a:prstClr val="black"/>
              </a:solidFill>
              <a:latin typeface="Verdana" panose="020B0604030504040204" pitchFamily="34" charset="0"/>
              <a:ea typeface="Verdana" panose="020B0604030504040204" pitchFamily="34" charset="0"/>
            </a:endParaRPr>
          </a:p>
          <a:p>
            <a:r>
              <a:rPr lang="en-US" sz="1600" dirty="0">
                <a:solidFill>
                  <a:prstClr val="black"/>
                </a:solidFill>
                <a:latin typeface="Verdana" panose="020B0604030504040204" pitchFamily="34" charset="0"/>
                <a:ea typeface="Verdana" panose="020B0604030504040204" pitchFamily="34" charset="0"/>
              </a:rPr>
              <a:t>The soft cap </a:t>
            </a:r>
            <a:r>
              <a:rPr lang="en-US" sz="1600" i="1" u="sng" dirty="0">
                <a:solidFill>
                  <a:srgbClr val="ED7D31"/>
                </a:solidFill>
                <a:latin typeface="Verdana" panose="020B0604030504040204" pitchFamily="34" charset="0"/>
                <a:ea typeface="Verdana" panose="020B0604030504040204" pitchFamily="34" charset="0"/>
              </a:rPr>
              <a:t>suppresses</a:t>
            </a:r>
            <a:r>
              <a:rPr lang="en-US" sz="1600" dirty="0">
                <a:solidFill>
                  <a:prstClr val="black"/>
                </a:solidFill>
                <a:latin typeface="Verdana" panose="020B0604030504040204" pitchFamily="34" charset="0"/>
                <a:ea typeface="Verdana" panose="020B0604030504040204" pitchFamily="34" charset="0"/>
              </a:rPr>
              <a:t> upward movement</a:t>
            </a:r>
          </a:p>
          <a:p>
            <a:endParaRPr lang="en-US" sz="1600" dirty="0">
              <a:solidFill>
                <a:prstClr val="black"/>
              </a:solidFill>
              <a:latin typeface="Verdana" panose="020B0604030504040204" pitchFamily="34" charset="0"/>
              <a:ea typeface="Verdana" panose="020B0604030504040204" pitchFamily="34" charset="0"/>
            </a:endParaRPr>
          </a:p>
          <a:p>
            <a:r>
              <a:rPr lang="en-US" sz="1600" dirty="0">
                <a:solidFill>
                  <a:prstClr val="black"/>
                </a:solidFill>
                <a:latin typeface="Verdana" panose="020B0604030504040204" pitchFamily="34" charset="0"/>
                <a:ea typeface="Verdana" panose="020B0604030504040204" pitchFamily="34" charset="0"/>
              </a:rPr>
              <a:t>The hard cap </a:t>
            </a:r>
            <a:r>
              <a:rPr lang="en-US" sz="1600" i="1" u="sng" dirty="0">
                <a:solidFill>
                  <a:srgbClr val="FF0000"/>
                </a:solidFill>
                <a:latin typeface="Verdana" panose="020B0604030504040204" pitchFamily="34" charset="0"/>
                <a:ea typeface="Verdana" panose="020B0604030504040204" pitchFamily="34" charset="0"/>
              </a:rPr>
              <a:t>prevents</a:t>
            </a:r>
            <a:r>
              <a:rPr lang="en-US" sz="1600" dirty="0">
                <a:solidFill>
                  <a:prstClr val="black"/>
                </a:solidFill>
                <a:latin typeface="Verdana" panose="020B0604030504040204" pitchFamily="34" charset="0"/>
                <a:ea typeface="Verdana" panose="020B0604030504040204" pitchFamily="34" charset="0"/>
              </a:rPr>
              <a:t> further upward movement</a:t>
            </a:r>
          </a:p>
          <a:p>
            <a:endParaRPr lang="en-US" sz="1600" i="1" dirty="0">
              <a:solidFill>
                <a:prstClr val="black"/>
              </a:solidFill>
              <a:latin typeface="Verdana" panose="020B0604030504040204" pitchFamily="34" charset="0"/>
              <a:ea typeface="Verdana" panose="020B0604030504040204" pitchFamily="34" charset="0"/>
            </a:endParaRPr>
          </a:p>
        </p:txBody>
      </p:sp>
      <p:sp>
        <p:nvSpPr>
          <p:cNvPr id="4" name="Title 3">
            <a:extLst>
              <a:ext uri="{FF2B5EF4-FFF2-40B4-BE49-F238E27FC236}">
                <a16:creationId xmlns:a16="http://schemas.microsoft.com/office/drawing/2014/main" id="{86E275A8-A01A-4020-9F6A-08A234C108A2}"/>
              </a:ext>
            </a:extLst>
          </p:cNvPr>
          <p:cNvSpPr>
            <a:spLocks noGrp="1"/>
          </p:cNvSpPr>
          <p:nvPr>
            <p:ph type="title"/>
          </p:nvPr>
        </p:nvSpPr>
        <p:spPr>
          <a:xfrm>
            <a:off x="0" y="980263"/>
            <a:ext cx="9144000" cy="914400"/>
          </a:xfrm>
        </p:spPr>
        <p:txBody>
          <a:bodyPr/>
          <a:lstStyle/>
          <a:p>
            <a:r>
              <a:rPr lang="en-US" dirty="0">
                <a:latin typeface="Verdana" panose="020B0604030504040204" pitchFamily="34" charset="0"/>
                <a:ea typeface="Verdana" panose="020B0604030504040204" pitchFamily="34" charset="0"/>
              </a:rPr>
              <a:t>Limit on Upward Movement of Handicap Index</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8687" y="207557"/>
            <a:ext cx="1859441" cy="739204"/>
          </a:xfrm>
          <a:prstGeom prst="rect">
            <a:avLst/>
          </a:prstGeom>
        </p:spPr>
      </p:pic>
      <p:pic>
        <p:nvPicPr>
          <p:cNvPr id="2" name="Picture 1"/>
          <p:cNvPicPr>
            <a:picLocks noChangeAspect="1"/>
          </p:cNvPicPr>
          <p:nvPr/>
        </p:nvPicPr>
        <p:blipFill>
          <a:blip r:embed="rId5"/>
          <a:stretch>
            <a:fillRect/>
          </a:stretch>
        </p:blipFill>
        <p:spPr>
          <a:xfrm>
            <a:off x="5196979" y="2000815"/>
            <a:ext cx="3591149" cy="3631499"/>
          </a:xfrm>
          <a:prstGeom prst="rect">
            <a:avLst/>
          </a:prstGeom>
        </p:spPr>
      </p:pic>
    </p:spTree>
    <p:custDataLst>
      <p:tags r:id="rId1"/>
    </p:custDataLst>
    <p:extLst>
      <p:ext uri="{BB962C8B-B14F-4D97-AF65-F5344CB8AC3E}">
        <p14:creationId xmlns:p14="http://schemas.microsoft.com/office/powerpoint/2010/main" val="151460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4FD61-57DB-4E65-809E-3855FF71A391}"/>
              </a:ext>
            </a:extLst>
          </p:cNvPr>
          <p:cNvSpPr>
            <a:spLocks noGrp="1"/>
          </p:cNvSpPr>
          <p:nvPr>
            <p:ph type="ctrTitle"/>
          </p:nvPr>
        </p:nvSpPr>
        <p:spPr>
          <a:xfrm>
            <a:off x="1141220" y="1433358"/>
            <a:ext cx="7096125" cy="1781175"/>
          </a:xfrm>
        </p:spPr>
        <p:txBody>
          <a:bodyPr>
            <a:normAutofit/>
          </a:bodyPr>
          <a:lstStyle/>
          <a:p>
            <a:r>
              <a:rPr lang="en-US" sz="5400" dirty="0">
                <a:solidFill>
                  <a:srgbClr val="004987"/>
                </a:solidFill>
                <a:latin typeface="Lucida Sans"/>
              </a:rPr>
              <a:t>World Handicap System</a:t>
            </a:r>
          </a:p>
        </p:txBody>
      </p:sp>
      <p:sp>
        <p:nvSpPr>
          <p:cNvPr id="4" name="Subtitle 2">
            <a:extLst>
              <a:ext uri="{FF2B5EF4-FFF2-40B4-BE49-F238E27FC236}">
                <a16:creationId xmlns:a16="http://schemas.microsoft.com/office/drawing/2014/main" id="{4C108CA4-0508-4D1D-AD86-8D10F18D9073}"/>
              </a:ext>
            </a:extLst>
          </p:cNvPr>
          <p:cNvSpPr txBox="1">
            <a:spLocks/>
          </p:cNvSpPr>
          <p:nvPr/>
        </p:nvSpPr>
        <p:spPr>
          <a:xfrm>
            <a:off x="9525" y="2871633"/>
            <a:ext cx="9144000" cy="342900"/>
          </a:xfrm>
          <a:prstGeom prst="rect">
            <a:avLst/>
          </a:prstGeom>
        </p:spPr>
        <p:txBody>
          <a:bodyPr anchor="ctr">
            <a:normAutofit/>
          </a:bodyPr>
          <a:lstStyle>
            <a:lvl1pPr marL="0" indent="0" algn="ctr" defTabSz="457200" rtl="0" eaLnBrk="1" latinLnBrk="0" hangingPunct="1">
              <a:spcBef>
                <a:spcPts val="0"/>
              </a:spcBef>
              <a:buSzPct val="80000"/>
              <a:buFont typeface="Arial"/>
              <a:buNone/>
              <a:defRPr sz="1400" b="0" i="0" kern="1200">
                <a:solidFill>
                  <a:srgbClr val="004987"/>
                </a:solidFill>
                <a:latin typeface="Lucida Sans" panose="020B0602030504020204" pitchFamily="34" charset="0"/>
                <a:ea typeface="+mn-ea"/>
                <a:cs typeface="National-Book"/>
              </a:defRPr>
            </a:lvl1pPr>
            <a:lvl2pPr marL="457200" indent="0" algn="ctr" defTabSz="457200" rtl="0" eaLnBrk="1" latinLnBrk="0" hangingPunct="1">
              <a:spcBef>
                <a:spcPct val="20000"/>
              </a:spcBef>
              <a:buFont typeface="Arial"/>
              <a:buNone/>
              <a:defRPr sz="1800" b="0" i="0" kern="1200">
                <a:solidFill>
                  <a:schemeClr val="tx1">
                    <a:tint val="75000"/>
                  </a:schemeClr>
                </a:solidFill>
                <a:latin typeface="Lucida Sans" panose="020B0602030504020204" pitchFamily="34" charset="0"/>
                <a:ea typeface="+mn-ea"/>
                <a:cs typeface="National-Book"/>
              </a:defRPr>
            </a:lvl2pPr>
            <a:lvl3pPr marL="914400" indent="0" algn="ctr" defTabSz="457200" rtl="0" eaLnBrk="1" latinLnBrk="0" hangingPunct="1">
              <a:spcBef>
                <a:spcPct val="20000"/>
              </a:spcBef>
              <a:buFont typeface="Arial"/>
              <a:buNone/>
              <a:defRPr sz="1800" b="0" i="0" kern="1200">
                <a:solidFill>
                  <a:schemeClr val="tx1">
                    <a:tint val="75000"/>
                  </a:schemeClr>
                </a:solidFill>
                <a:latin typeface="Lucida Sans" panose="020B0602030504020204" pitchFamily="34" charset="0"/>
                <a:ea typeface="+mn-ea"/>
                <a:cs typeface="National-Book"/>
              </a:defRPr>
            </a:lvl3pPr>
            <a:lvl4pPr marL="1371600" indent="0" algn="ctr" defTabSz="457200" rtl="0" eaLnBrk="1" latinLnBrk="0" hangingPunct="1">
              <a:spcBef>
                <a:spcPct val="20000"/>
              </a:spcBef>
              <a:buFont typeface="Arial"/>
              <a:buNone/>
              <a:defRPr sz="1800" b="0" i="0" kern="1200">
                <a:solidFill>
                  <a:schemeClr val="tx1">
                    <a:tint val="75000"/>
                  </a:schemeClr>
                </a:solidFill>
                <a:latin typeface="Lucida Sans" panose="020B0602030504020204" pitchFamily="34" charset="0"/>
                <a:ea typeface="+mn-ea"/>
                <a:cs typeface="National-Book"/>
              </a:defRPr>
            </a:lvl4pPr>
            <a:lvl5pPr marL="1828800" indent="0" algn="ctr" defTabSz="457200" rtl="0" eaLnBrk="1" latinLnBrk="0" hangingPunct="1">
              <a:spcBef>
                <a:spcPct val="20000"/>
              </a:spcBef>
              <a:buFont typeface="Arial"/>
              <a:buNone/>
              <a:defRPr sz="1800" b="0" i="0" kern="1200">
                <a:solidFill>
                  <a:schemeClr val="tx1">
                    <a:tint val="75000"/>
                  </a:schemeClr>
                </a:solidFill>
                <a:latin typeface="Lucida Sans" panose="020B0602030504020204" pitchFamily="34" charset="0"/>
                <a:ea typeface="+mn-ea"/>
                <a:cs typeface="National-Book"/>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105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8687" y="207557"/>
            <a:ext cx="1859441" cy="739204"/>
          </a:xfrm>
          <a:prstGeom prst="rect">
            <a:avLst/>
          </a:prstGeom>
        </p:spPr>
      </p:pic>
      <p:pic>
        <p:nvPicPr>
          <p:cNvPr id="6" name="Picture 5">
            <a:extLst>
              <a:ext uri="{FF2B5EF4-FFF2-40B4-BE49-F238E27FC236}">
                <a16:creationId xmlns:a16="http://schemas.microsoft.com/office/drawing/2014/main" id="{77507226-C227-4583-A2F3-A71C193C0C57}"/>
              </a:ext>
            </a:extLst>
          </p:cNvPr>
          <p:cNvPicPr>
            <a:picLocks noChangeAspect="1"/>
          </p:cNvPicPr>
          <p:nvPr/>
        </p:nvPicPr>
        <p:blipFill>
          <a:blip r:embed="rId4"/>
          <a:stretch>
            <a:fillRect/>
          </a:stretch>
        </p:blipFill>
        <p:spPr>
          <a:xfrm>
            <a:off x="2336240" y="3214533"/>
            <a:ext cx="4490569" cy="3019101"/>
          </a:xfrm>
          <a:prstGeom prst="rect">
            <a:avLst/>
          </a:prstGeom>
        </p:spPr>
      </p:pic>
    </p:spTree>
    <p:extLst>
      <p:ext uri="{BB962C8B-B14F-4D97-AF65-F5344CB8AC3E}">
        <p14:creationId xmlns:p14="http://schemas.microsoft.com/office/powerpoint/2010/main" val="1113319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C0216-CB00-4E6E-A45C-6A666BE8B411}"/>
              </a:ext>
            </a:extLst>
          </p:cNvPr>
          <p:cNvSpPr>
            <a:spLocks noGrp="1"/>
          </p:cNvSpPr>
          <p:nvPr>
            <p:ph type="title"/>
          </p:nvPr>
        </p:nvSpPr>
        <p:spPr>
          <a:xfrm>
            <a:off x="0" y="946761"/>
            <a:ext cx="9144000" cy="914400"/>
          </a:xfrm>
        </p:spPr>
        <p:txBody>
          <a:bodyPr/>
          <a:lstStyle/>
          <a:p>
            <a:pPr marL="271463"/>
            <a:r>
              <a:rPr lang="en-US" dirty="0">
                <a:latin typeface="Verdana" panose="020B0604030504040204" pitchFamily="34" charset="0"/>
                <a:ea typeface="Verdana" panose="020B0604030504040204" pitchFamily="34" charset="0"/>
                <a:cs typeface="Arial"/>
              </a:rPr>
              <a:t>Exceptional Scores</a:t>
            </a:r>
            <a:endParaRPr lang="en-US" dirty="0">
              <a:latin typeface="Verdana" panose="020B0604030504040204" pitchFamily="34" charset="0"/>
              <a:ea typeface="Verdana" panose="020B0604030504040204" pitchFamily="34" charset="0"/>
            </a:endParaRPr>
          </a:p>
        </p:txBody>
      </p:sp>
      <p:sp>
        <p:nvSpPr>
          <p:cNvPr id="4" name="Content Placeholder 3">
            <a:extLst>
              <a:ext uri="{FF2B5EF4-FFF2-40B4-BE49-F238E27FC236}">
                <a16:creationId xmlns:a16="http://schemas.microsoft.com/office/drawing/2014/main" id="{663F4C9E-0C62-478E-AC09-71053E7867AE}"/>
              </a:ext>
            </a:extLst>
          </p:cNvPr>
          <p:cNvSpPr>
            <a:spLocks noGrp="1"/>
          </p:cNvSpPr>
          <p:nvPr>
            <p:ph idx="1"/>
          </p:nvPr>
        </p:nvSpPr>
        <p:spPr>
          <a:xfrm>
            <a:off x="523351" y="2000948"/>
            <a:ext cx="5068661" cy="3028860"/>
          </a:xfrm>
        </p:spPr>
        <p:txBody>
          <a:bodyPr/>
          <a:lstStyle/>
          <a:p>
            <a:r>
              <a:rPr lang="en-GB" sz="1600" dirty="0">
                <a:solidFill>
                  <a:schemeClr val="tx1"/>
                </a:solidFill>
                <a:latin typeface="Verdana" panose="020B0604030504040204" pitchFamily="34" charset="0"/>
                <a:ea typeface="Verdana" panose="020B0604030504040204" pitchFamily="34" charset="0"/>
              </a:rPr>
              <a:t>A</a:t>
            </a:r>
            <a:r>
              <a:rPr lang="en-US" sz="1600" dirty="0">
                <a:solidFill>
                  <a:schemeClr val="tx1"/>
                </a:solidFill>
                <a:latin typeface="Verdana" panose="020B0604030504040204" pitchFamily="34" charset="0"/>
                <a:ea typeface="Verdana" panose="020B0604030504040204" pitchFamily="34" charset="0"/>
              </a:rPr>
              <a:t> Score</a:t>
            </a:r>
            <a:r>
              <a:rPr lang="en-US" sz="1600" i="1" dirty="0">
                <a:solidFill>
                  <a:schemeClr val="tx1"/>
                </a:solidFill>
                <a:latin typeface="Verdana" panose="020B0604030504040204" pitchFamily="34" charset="0"/>
                <a:ea typeface="Verdana" panose="020B0604030504040204" pitchFamily="34" charset="0"/>
              </a:rPr>
              <a:t> </a:t>
            </a:r>
            <a:r>
              <a:rPr lang="en-US" sz="1600" dirty="0">
                <a:solidFill>
                  <a:schemeClr val="tx1"/>
                </a:solidFill>
                <a:latin typeface="Verdana" panose="020B0604030504040204" pitchFamily="34" charset="0"/>
                <a:ea typeface="Verdana" panose="020B0604030504040204" pitchFamily="34" charset="0"/>
              </a:rPr>
              <a:t>Differential which is at least 7.0 strokes or more better than the player’s Handicap Index at the time the round was played.</a:t>
            </a:r>
          </a:p>
          <a:p>
            <a:endParaRPr lang="en-US" sz="1600" dirty="0">
              <a:solidFill>
                <a:schemeClr val="tx1"/>
              </a:solidFill>
              <a:latin typeface="Verdana" panose="020B0604030504040204" pitchFamily="34" charset="0"/>
              <a:ea typeface="Verdana" panose="020B0604030504040204" pitchFamily="34" charset="0"/>
            </a:endParaRPr>
          </a:p>
          <a:p>
            <a:r>
              <a:rPr lang="en-US" sz="1600" dirty="0">
                <a:solidFill>
                  <a:schemeClr val="tx1"/>
                </a:solidFill>
                <a:latin typeface="Verdana" panose="020B0604030504040204" pitchFamily="34" charset="0"/>
                <a:ea typeface="Verdana" panose="020B0604030504040204" pitchFamily="34" charset="0"/>
              </a:rPr>
              <a:t>Score can be from any format of play, competitive or general play.</a:t>
            </a:r>
          </a:p>
          <a:p>
            <a:endParaRPr lang="en-US" sz="1600" dirty="0">
              <a:solidFill>
                <a:schemeClr val="tx1"/>
              </a:solidFill>
              <a:latin typeface="Verdana" panose="020B0604030504040204" pitchFamily="34" charset="0"/>
              <a:ea typeface="Verdana" panose="020B0604030504040204" pitchFamily="34" charset="0"/>
            </a:endParaRPr>
          </a:p>
          <a:p>
            <a:r>
              <a:rPr lang="en-GB" sz="1600" dirty="0">
                <a:solidFill>
                  <a:schemeClr val="tx1"/>
                </a:solidFill>
                <a:latin typeface="Verdana" panose="020B0604030504040204" pitchFamily="34" charset="0"/>
                <a:ea typeface="Verdana" panose="020B0604030504040204" pitchFamily="34" charset="0"/>
              </a:rPr>
              <a:t>When a player submits an exceptional score, the handicap formula applies an additional adjustment to the player’s updated Handicap Index – according to the table.</a:t>
            </a:r>
            <a:endParaRPr lang="en-US" sz="1600" dirty="0">
              <a:solidFill>
                <a:schemeClr val="tx1"/>
              </a:solidFill>
              <a:latin typeface="Verdana" panose="020B0604030504040204" pitchFamily="34" charset="0"/>
              <a:ea typeface="Verdana" panose="020B0604030504040204" pitchFamily="34" charset="0"/>
            </a:endParaRPr>
          </a:p>
          <a:p>
            <a:pPr marL="214313" indent="-214313">
              <a:buFont typeface="Arial" panose="020B0604020202020204" pitchFamily="34" charset="0"/>
              <a:buChar char="•"/>
            </a:pPr>
            <a:endParaRPr lang="en-US" sz="1600" dirty="0">
              <a:solidFill>
                <a:schemeClr val="tx1"/>
              </a:solidFill>
              <a:latin typeface="Verdana" panose="020B0604030504040204" pitchFamily="34" charset="0"/>
              <a:ea typeface="Verdana" panose="020B0604030504040204" pitchFamily="34" charset="0"/>
            </a:endParaRPr>
          </a:p>
          <a:p>
            <a:r>
              <a:rPr lang="en-US" sz="1600" dirty="0">
                <a:solidFill>
                  <a:schemeClr val="tx1"/>
                </a:solidFill>
                <a:latin typeface="Verdana" panose="020B0604030504040204" pitchFamily="34" charset="0"/>
                <a:ea typeface="Verdana" panose="020B0604030504040204" pitchFamily="34" charset="0"/>
              </a:rPr>
              <a:t>This adjustment is in addition to any reduction caused within the 8/20 calculation.</a:t>
            </a:r>
          </a:p>
          <a:p>
            <a:pPr marL="214313" indent="-214313">
              <a:buFont typeface="Arial" panose="020B0604020202020204" pitchFamily="34" charset="0"/>
              <a:buChar char="•"/>
            </a:pPr>
            <a:endParaRPr lang="en-US" sz="1600" dirty="0">
              <a:solidFill>
                <a:schemeClr val="tx1"/>
              </a:solidFill>
              <a:latin typeface="Verdana" panose="020B0604030504040204" pitchFamily="34" charset="0"/>
              <a:ea typeface="Verdana" panose="020B0604030504040204" pitchFamily="34" charset="0"/>
            </a:endParaRPr>
          </a:p>
          <a:p>
            <a:r>
              <a:rPr lang="en-US" sz="1600" dirty="0">
                <a:solidFill>
                  <a:schemeClr val="tx1"/>
                </a:solidFill>
                <a:latin typeface="Verdana" panose="020B0604030504040204" pitchFamily="34" charset="0"/>
                <a:ea typeface="Verdana" panose="020B0604030504040204" pitchFamily="34" charset="0"/>
              </a:rPr>
              <a:t>The Handicap Committee can override the adjustment.</a:t>
            </a:r>
          </a:p>
        </p:txBody>
      </p:sp>
      <p:graphicFrame>
        <p:nvGraphicFramePr>
          <p:cNvPr id="11" name="Table 10">
            <a:extLst>
              <a:ext uri="{FF2B5EF4-FFF2-40B4-BE49-F238E27FC236}">
                <a16:creationId xmlns:a16="http://schemas.microsoft.com/office/drawing/2014/main" id="{72D170B2-CA2B-46AB-B9F3-48536D246781}"/>
              </a:ext>
            </a:extLst>
          </p:cNvPr>
          <p:cNvGraphicFramePr>
            <a:graphicFrameLocks noGrp="1"/>
          </p:cNvGraphicFramePr>
          <p:nvPr>
            <p:extLst>
              <p:ext uri="{D42A27DB-BD31-4B8C-83A1-F6EECF244321}">
                <p14:modId xmlns:p14="http://schemas.microsoft.com/office/powerpoint/2010/main" val="408252013"/>
              </p:ext>
            </p:extLst>
          </p:nvPr>
        </p:nvGraphicFramePr>
        <p:xfrm>
          <a:off x="5074700" y="2778062"/>
          <a:ext cx="3566160" cy="952841"/>
        </p:xfrm>
        <a:graphic>
          <a:graphicData uri="http://schemas.openxmlformats.org/drawingml/2006/table">
            <a:tbl>
              <a:tblPr firstRow="1" bandRow="1">
                <a:tableStyleId>{5940675A-B579-460E-94D1-54222C63F5DA}</a:tableStyleId>
              </a:tblPr>
              <a:tblGrid>
                <a:gridCol w="2194560">
                  <a:extLst>
                    <a:ext uri="{9D8B030D-6E8A-4147-A177-3AD203B41FA5}">
                      <a16:colId xmlns:a16="http://schemas.microsoft.com/office/drawing/2014/main" val="2961241191"/>
                    </a:ext>
                  </a:extLst>
                </a:gridCol>
                <a:gridCol w="685800">
                  <a:extLst>
                    <a:ext uri="{9D8B030D-6E8A-4147-A177-3AD203B41FA5}">
                      <a16:colId xmlns:a16="http://schemas.microsoft.com/office/drawing/2014/main" val="2568487822"/>
                    </a:ext>
                  </a:extLst>
                </a:gridCol>
                <a:gridCol w="685800">
                  <a:extLst>
                    <a:ext uri="{9D8B030D-6E8A-4147-A177-3AD203B41FA5}">
                      <a16:colId xmlns:a16="http://schemas.microsoft.com/office/drawing/2014/main" val="117682026"/>
                    </a:ext>
                  </a:extLst>
                </a:gridCol>
              </a:tblGrid>
              <a:tr h="502920">
                <a:tc>
                  <a:txBody>
                    <a:bodyPr/>
                    <a:lstStyle/>
                    <a:p>
                      <a:pPr algn="ctr"/>
                      <a:r>
                        <a:rPr lang="en-US" sz="1400" b="0" dirty="0">
                          <a:solidFill>
                            <a:schemeClr val="bg1"/>
                          </a:solidFill>
                          <a:latin typeface="Lucida Sans" panose="020B0602030504020204" pitchFamily="34" charset="0"/>
                        </a:rPr>
                        <a:t>Score Differential Relative to Index</a:t>
                      </a:r>
                    </a:p>
                  </a:txBody>
                  <a:tcPr anchor="ctr">
                    <a:solidFill>
                      <a:srgbClr val="00B0F0"/>
                    </a:solidFill>
                  </a:tcPr>
                </a:tc>
                <a:tc>
                  <a:txBody>
                    <a:bodyPr/>
                    <a:lstStyle/>
                    <a:p>
                      <a:pPr algn="ctr"/>
                      <a:r>
                        <a:rPr lang="en-US" sz="1400" dirty="0">
                          <a:latin typeface="Lucida Sans" panose="020B0602030504020204" pitchFamily="34" charset="0"/>
                        </a:rPr>
                        <a:t>-7.0</a:t>
                      </a:r>
                    </a:p>
                  </a:txBody>
                  <a:tcPr anchor="ctr"/>
                </a:tc>
                <a:tc>
                  <a:txBody>
                    <a:bodyPr/>
                    <a:lstStyle/>
                    <a:p>
                      <a:pPr algn="ctr"/>
                      <a:r>
                        <a:rPr lang="en-US" sz="1400" dirty="0">
                          <a:latin typeface="Lucida Sans" panose="020B0602030504020204" pitchFamily="34" charset="0"/>
                        </a:rPr>
                        <a:t>-10.0</a:t>
                      </a:r>
                    </a:p>
                  </a:txBody>
                  <a:tcPr anchor="ctr"/>
                </a:tc>
                <a:extLst>
                  <a:ext uri="{0D108BD9-81ED-4DB2-BD59-A6C34878D82A}">
                    <a16:rowId xmlns:a16="http://schemas.microsoft.com/office/drawing/2014/main" val="3898152393"/>
                  </a:ext>
                </a:extLst>
              </a:tr>
              <a:tr h="434681">
                <a:tc>
                  <a:txBody>
                    <a:bodyPr/>
                    <a:lstStyle/>
                    <a:p>
                      <a:pPr algn="ctr"/>
                      <a:r>
                        <a:rPr lang="en-US" sz="1400" b="0" dirty="0">
                          <a:solidFill>
                            <a:schemeClr val="bg1"/>
                          </a:solidFill>
                          <a:latin typeface="Lucida Sans" panose="020B0602030504020204" pitchFamily="34" charset="0"/>
                        </a:rPr>
                        <a:t>Extra adjustment</a:t>
                      </a:r>
                    </a:p>
                  </a:txBody>
                  <a:tcPr anchor="ctr">
                    <a:solidFill>
                      <a:srgbClr val="00B0F0"/>
                    </a:solidFill>
                  </a:tcPr>
                </a:tc>
                <a:tc>
                  <a:txBody>
                    <a:bodyPr/>
                    <a:lstStyle/>
                    <a:p>
                      <a:pPr algn="ctr"/>
                      <a:r>
                        <a:rPr lang="en-US" sz="1400" dirty="0">
                          <a:latin typeface="Lucida Sans" panose="020B0602030504020204" pitchFamily="34" charset="0"/>
                        </a:rPr>
                        <a:t>-1.0</a:t>
                      </a:r>
                    </a:p>
                  </a:txBody>
                  <a:tcPr anchor="ctr"/>
                </a:tc>
                <a:tc>
                  <a:txBody>
                    <a:bodyPr/>
                    <a:lstStyle/>
                    <a:p>
                      <a:pPr algn="ctr"/>
                      <a:r>
                        <a:rPr lang="en-US" sz="1400" dirty="0">
                          <a:latin typeface="Lucida Sans" panose="020B0602030504020204" pitchFamily="34" charset="0"/>
                        </a:rPr>
                        <a:t>-2.0</a:t>
                      </a:r>
                    </a:p>
                  </a:txBody>
                  <a:tcPr anchor="ctr"/>
                </a:tc>
                <a:extLst>
                  <a:ext uri="{0D108BD9-81ED-4DB2-BD59-A6C34878D82A}">
                    <a16:rowId xmlns:a16="http://schemas.microsoft.com/office/drawing/2014/main" val="4165888760"/>
                  </a:ext>
                </a:extLst>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8687" y="207557"/>
            <a:ext cx="1859441" cy="739204"/>
          </a:xfrm>
          <a:prstGeom prst="rect">
            <a:avLst/>
          </a:prstGeom>
        </p:spPr>
      </p:pic>
    </p:spTree>
    <p:extLst>
      <p:ext uri="{BB962C8B-B14F-4D97-AF65-F5344CB8AC3E}">
        <p14:creationId xmlns:p14="http://schemas.microsoft.com/office/powerpoint/2010/main" val="1115715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F02EF6-CF75-4B67-9963-4B4AABBAC00D}"/>
              </a:ext>
            </a:extLst>
          </p:cNvPr>
          <p:cNvPicPr>
            <a:picLocks noChangeAspect="1"/>
          </p:cNvPicPr>
          <p:nvPr/>
        </p:nvPicPr>
        <p:blipFill>
          <a:blip r:embed="rId3"/>
          <a:stretch>
            <a:fillRect/>
          </a:stretch>
        </p:blipFill>
        <p:spPr>
          <a:xfrm>
            <a:off x="4572000" y="3312778"/>
            <a:ext cx="4110662" cy="1822748"/>
          </a:xfrm>
          <a:prstGeom prst="rect">
            <a:avLst/>
          </a:prstGeom>
        </p:spPr>
      </p:pic>
      <p:sp>
        <p:nvSpPr>
          <p:cNvPr id="3" name="Content Placeholder 2">
            <a:extLst>
              <a:ext uri="{FF2B5EF4-FFF2-40B4-BE49-F238E27FC236}">
                <a16:creationId xmlns:a16="http://schemas.microsoft.com/office/drawing/2014/main" id="{04964F32-9A77-43AD-AA80-5788F9E8119A}"/>
              </a:ext>
            </a:extLst>
          </p:cNvPr>
          <p:cNvSpPr>
            <a:spLocks noGrp="1"/>
          </p:cNvSpPr>
          <p:nvPr>
            <p:ph idx="1"/>
          </p:nvPr>
        </p:nvSpPr>
        <p:spPr>
          <a:xfrm>
            <a:off x="408302" y="2023446"/>
            <a:ext cx="8272923" cy="1468280"/>
          </a:xfrm>
        </p:spPr>
        <p:txBody>
          <a:bodyPr anchor="t">
            <a:noAutofit/>
          </a:bodyPr>
          <a:lstStyle/>
          <a:p>
            <a:r>
              <a:rPr lang="en-US" sz="1600" dirty="0">
                <a:solidFill>
                  <a:schemeClr val="tx1"/>
                </a:solidFill>
                <a:latin typeface="Verdana" panose="020B0604030504040204" pitchFamily="34" charset="0"/>
                <a:ea typeface="Verdana" panose="020B0604030504040204" pitchFamily="34" charset="0"/>
              </a:rPr>
              <a:t>Abnormal playing conditions can be caused by weather and/or course set-up.</a:t>
            </a:r>
          </a:p>
          <a:p>
            <a:endParaRPr lang="en-US" sz="1600" dirty="0">
              <a:solidFill>
                <a:schemeClr val="tx1"/>
              </a:solidFill>
              <a:latin typeface="Verdana" panose="020B0604030504040204" pitchFamily="34" charset="0"/>
              <a:ea typeface="Verdana" panose="020B0604030504040204" pitchFamily="34" charset="0"/>
            </a:endParaRPr>
          </a:p>
          <a:p>
            <a:r>
              <a:rPr lang="en-US" sz="1600" dirty="0">
                <a:solidFill>
                  <a:schemeClr val="tx1"/>
                </a:solidFill>
                <a:latin typeface="Verdana" panose="020B0604030504040204" pitchFamily="34" charset="0"/>
                <a:ea typeface="Verdana" panose="020B0604030504040204" pitchFamily="34" charset="0"/>
              </a:rPr>
              <a:t>The PCC assesses whether playing conditions on the day were ‘normal’ or significantly harder or easier than normal.</a:t>
            </a:r>
          </a:p>
          <a:p>
            <a:endParaRPr lang="en-US" dirty="0"/>
          </a:p>
          <a:p>
            <a:endParaRPr lang="en-US" dirty="0"/>
          </a:p>
          <a:p>
            <a:endParaRPr lang="en-US" dirty="0"/>
          </a:p>
          <a:p>
            <a:endParaRPr lang="en-US" dirty="0">
              <a:latin typeface="Lucida Sans"/>
            </a:endParaRPr>
          </a:p>
          <a:p>
            <a:endParaRPr lang="en-US" dirty="0"/>
          </a:p>
          <a:p>
            <a:endParaRPr lang="en-US" dirty="0"/>
          </a:p>
        </p:txBody>
      </p:sp>
      <p:sp>
        <p:nvSpPr>
          <p:cNvPr id="2" name="Title 1">
            <a:extLst>
              <a:ext uri="{FF2B5EF4-FFF2-40B4-BE49-F238E27FC236}">
                <a16:creationId xmlns:a16="http://schemas.microsoft.com/office/drawing/2014/main" id="{6D847949-6CFA-4CF0-8B63-1F4CB651283C}"/>
              </a:ext>
            </a:extLst>
          </p:cNvPr>
          <p:cNvSpPr>
            <a:spLocks noGrp="1"/>
          </p:cNvSpPr>
          <p:nvPr>
            <p:ph type="title"/>
          </p:nvPr>
        </p:nvSpPr>
        <p:spPr>
          <a:xfrm>
            <a:off x="0" y="1209301"/>
            <a:ext cx="9144000" cy="685800"/>
          </a:xfrm>
        </p:spPr>
        <p:txBody>
          <a:bodyPr>
            <a:normAutofit/>
          </a:bodyPr>
          <a:lstStyle/>
          <a:p>
            <a:r>
              <a:rPr lang="en-US" dirty="0">
                <a:latin typeface="Verdana" panose="020B0604030504040204" pitchFamily="34" charset="0"/>
                <a:ea typeface="Verdana" panose="020B0604030504040204" pitchFamily="34" charset="0"/>
                <a:cs typeface="Arial"/>
              </a:rPr>
              <a:t>Playing Conditions Calculation</a:t>
            </a:r>
            <a:endParaRPr lang="en-US" dirty="0">
              <a:latin typeface="Verdana" panose="020B0604030504040204" pitchFamily="34" charset="0"/>
              <a:ea typeface="Verdana" panose="020B060403050404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8687" y="207557"/>
            <a:ext cx="1859441" cy="739204"/>
          </a:xfrm>
          <a:prstGeom prst="rect">
            <a:avLst/>
          </a:prstGeom>
        </p:spPr>
      </p:pic>
      <p:pic>
        <p:nvPicPr>
          <p:cNvPr id="4" name="Picture 3">
            <a:extLst>
              <a:ext uri="{FF2B5EF4-FFF2-40B4-BE49-F238E27FC236}">
                <a16:creationId xmlns:a16="http://schemas.microsoft.com/office/drawing/2014/main" id="{FAE54B5D-C957-447F-B54F-48647AA9AFCA}"/>
              </a:ext>
            </a:extLst>
          </p:cNvPr>
          <p:cNvPicPr>
            <a:picLocks noChangeAspect="1"/>
          </p:cNvPicPr>
          <p:nvPr/>
        </p:nvPicPr>
        <p:blipFill>
          <a:blip r:embed="rId5"/>
          <a:stretch>
            <a:fillRect/>
          </a:stretch>
        </p:blipFill>
        <p:spPr>
          <a:xfrm>
            <a:off x="1023936" y="3507360"/>
            <a:ext cx="2932430" cy="2298391"/>
          </a:xfrm>
          <a:prstGeom prst="rect">
            <a:avLst/>
          </a:prstGeom>
        </p:spPr>
      </p:pic>
    </p:spTree>
    <p:extLst>
      <p:ext uri="{BB962C8B-B14F-4D97-AF65-F5344CB8AC3E}">
        <p14:creationId xmlns:p14="http://schemas.microsoft.com/office/powerpoint/2010/main" val="35833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5FD6A4-B9E4-4E3F-8674-01FC1065642C}"/>
              </a:ext>
            </a:extLst>
          </p:cNvPr>
          <p:cNvSpPr>
            <a:spLocks noGrp="1"/>
          </p:cNvSpPr>
          <p:nvPr>
            <p:ph type="title"/>
          </p:nvPr>
        </p:nvSpPr>
        <p:spPr>
          <a:xfrm>
            <a:off x="0" y="1167717"/>
            <a:ext cx="9144000" cy="685800"/>
          </a:xfrm>
          <a:solidFill>
            <a:srgbClr val="FFC000"/>
          </a:solidFill>
        </p:spPr>
        <p:txBody>
          <a:bodyPr/>
          <a:lstStyle/>
          <a:p>
            <a:r>
              <a:rPr lang="en-US" dirty="0">
                <a:solidFill>
                  <a:schemeClr val="bg1"/>
                </a:solidFill>
                <a:latin typeface="Verdana" panose="020B0604030504040204" pitchFamily="34" charset="0"/>
                <a:ea typeface="Verdana" panose="020B0604030504040204" pitchFamily="34" charset="0"/>
              </a:rPr>
              <a:t>Acceptability of Scores</a:t>
            </a:r>
          </a:p>
        </p:txBody>
      </p:sp>
      <p:sp>
        <p:nvSpPr>
          <p:cNvPr id="9" name="TextBox 8">
            <a:extLst>
              <a:ext uri="{FF2B5EF4-FFF2-40B4-BE49-F238E27FC236}">
                <a16:creationId xmlns:a16="http://schemas.microsoft.com/office/drawing/2014/main" id="{7C0DD93D-691B-4339-8008-DF8C47C3425B}"/>
              </a:ext>
            </a:extLst>
          </p:cNvPr>
          <p:cNvSpPr txBox="1"/>
          <p:nvPr/>
        </p:nvSpPr>
        <p:spPr>
          <a:xfrm>
            <a:off x="453220" y="2079801"/>
            <a:ext cx="5376080" cy="2554545"/>
          </a:xfrm>
          <a:prstGeom prst="rect">
            <a:avLst/>
          </a:prstGeom>
          <a:noFill/>
        </p:spPr>
        <p:txBody>
          <a:bodyPr wrap="square" rtlCol="0">
            <a:spAutoFit/>
          </a:bodyPr>
          <a:lstStyle/>
          <a:p>
            <a:r>
              <a:rPr lang="en-GB" sz="1600" dirty="0">
                <a:latin typeface="Verdana" panose="020B0604030504040204" pitchFamily="34" charset="0"/>
                <a:ea typeface="Verdana" panose="020B0604030504040204" pitchFamily="34" charset="0"/>
              </a:rPr>
              <a:t>Rounds played:</a:t>
            </a:r>
          </a:p>
          <a:p>
            <a:endParaRPr lang="en-GB" sz="1600" dirty="0">
              <a:latin typeface="Verdana" panose="020B0604030504040204" pitchFamily="34" charset="0"/>
              <a:ea typeface="Verdana" panose="020B0604030504040204" pitchFamily="34" charset="0"/>
            </a:endParaRPr>
          </a:p>
          <a:p>
            <a:pPr marL="214313" indent="-214313">
              <a:buFont typeface="Arial" panose="020B0604020202020204" pitchFamily="34" charset="0"/>
              <a:buChar char="•"/>
            </a:pPr>
            <a:r>
              <a:rPr lang="en-GB" sz="1600" dirty="0">
                <a:latin typeface="Verdana" panose="020B0604030504040204" pitchFamily="34" charset="0"/>
                <a:ea typeface="Verdana" panose="020B0604030504040204" pitchFamily="34" charset="0"/>
              </a:rPr>
              <a:t>In an authorised format of play.</a:t>
            </a:r>
          </a:p>
          <a:p>
            <a:pPr marL="214313" indent="-214313">
              <a:buFont typeface="Arial" panose="020B0604020202020204" pitchFamily="34" charset="0"/>
              <a:buChar char="•"/>
            </a:pPr>
            <a:r>
              <a:rPr lang="en-GB" sz="1600" dirty="0">
                <a:latin typeface="Verdana" panose="020B0604030504040204" pitchFamily="34" charset="0"/>
                <a:ea typeface="Verdana" panose="020B0604030504040204" pitchFamily="34" charset="0"/>
              </a:rPr>
              <a:t>Over a minimum number of holes.</a:t>
            </a:r>
          </a:p>
          <a:p>
            <a:pPr marL="214313" indent="-214313">
              <a:buFont typeface="Arial" panose="020B0604020202020204" pitchFamily="34" charset="0"/>
              <a:buChar char="•"/>
            </a:pPr>
            <a:r>
              <a:rPr lang="en-GB" sz="1600" dirty="0">
                <a:latin typeface="Verdana" panose="020B0604030504040204" pitchFamily="34" charset="0"/>
                <a:ea typeface="Verdana" panose="020B0604030504040204" pitchFamily="34" charset="0"/>
              </a:rPr>
              <a:t>By the Rules of Golf.</a:t>
            </a:r>
          </a:p>
          <a:p>
            <a:pPr marL="214313" indent="-214313">
              <a:buFont typeface="Arial" panose="020B0604020202020204" pitchFamily="34" charset="0"/>
              <a:buChar char="•"/>
            </a:pPr>
            <a:r>
              <a:rPr lang="en-GB" sz="1600" dirty="0">
                <a:latin typeface="Verdana" panose="020B0604030504040204" pitchFamily="34" charset="0"/>
                <a:ea typeface="Verdana" panose="020B0604030504040204" pitchFamily="34" charset="0"/>
              </a:rPr>
              <a:t>With at least one other person.</a:t>
            </a:r>
          </a:p>
          <a:p>
            <a:pPr marL="214313" indent="-214313">
              <a:buFont typeface="Arial" panose="020B0604020202020204" pitchFamily="34" charset="0"/>
              <a:buChar char="•"/>
            </a:pPr>
            <a:r>
              <a:rPr lang="en-GB" sz="1600" dirty="0">
                <a:latin typeface="Verdana" panose="020B0604030504040204" pitchFamily="34" charset="0"/>
                <a:ea typeface="Verdana" panose="020B0604030504040204" pitchFamily="34" charset="0"/>
              </a:rPr>
              <a:t>On a course with a current Course Rating and Slope Rating. </a:t>
            </a:r>
          </a:p>
          <a:p>
            <a:pPr marL="214313" indent="-214313">
              <a:buFont typeface="Arial" panose="020B0604020202020204" pitchFamily="34" charset="0"/>
              <a:buChar char="•"/>
            </a:pPr>
            <a:r>
              <a:rPr lang="en-GB" sz="1600" dirty="0">
                <a:latin typeface="Verdana" panose="020B0604030504040204" pitchFamily="34" charset="0"/>
                <a:ea typeface="Verdana" panose="020B0604030504040204" pitchFamily="34" charset="0"/>
              </a:rPr>
              <a:t>Certified in accordance with Rules of Handicapping.</a:t>
            </a:r>
          </a:p>
        </p:txBody>
      </p:sp>
      <p:pic>
        <p:nvPicPr>
          <p:cNvPr id="2" name="Picture 1">
            <a:extLst>
              <a:ext uri="{FF2B5EF4-FFF2-40B4-BE49-F238E27FC236}">
                <a16:creationId xmlns:a16="http://schemas.microsoft.com/office/drawing/2014/main" id="{072DABE0-85D6-4832-B383-3217F93E215B}"/>
              </a:ext>
            </a:extLst>
          </p:cNvPr>
          <p:cNvPicPr>
            <a:picLocks noChangeAspect="1"/>
          </p:cNvPicPr>
          <p:nvPr/>
        </p:nvPicPr>
        <p:blipFill>
          <a:blip r:embed="rId3"/>
          <a:stretch>
            <a:fillRect/>
          </a:stretch>
        </p:blipFill>
        <p:spPr>
          <a:xfrm>
            <a:off x="5913605" y="1712762"/>
            <a:ext cx="2734293" cy="335613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8687" y="207557"/>
            <a:ext cx="1859441" cy="739204"/>
          </a:xfrm>
          <a:prstGeom prst="rect">
            <a:avLst/>
          </a:prstGeom>
        </p:spPr>
      </p:pic>
    </p:spTree>
    <p:extLst>
      <p:ext uri="{BB962C8B-B14F-4D97-AF65-F5344CB8AC3E}">
        <p14:creationId xmlns:p14="http://schemas.microsoft.com/office/powerpoint/2010/main" val="1342036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5FD6A4-B9E4-4E3F-8674-01FC1065642C}"/>
              </a:ext>
            </a:extLst>
          </p:cNvPr>
          <p:cNvSpPr>
            <a:spLocks noGrp="1"/>
          </p:cNvSpPr>
          <p:nvPr>
            <p:ph type="title"/>
          </p:nvPr>
        </p:nvSpPr>
        <p:spPr>
          <a:xfrm>
            <a:off x="0" y="1167717"/>
            <a:ext cx="9144000" cy="685800"/>
          </a:xfrm>
          <a:solidFill>
            <a:srgbClr val="FFC000"/>
          </a:solidFill>
        </p:spPr>
        <p:txBody>
          <a:bodyPr/>
          <a:lstStyle/>
          <a:p>
            <a:r>
              <a:rPr lang="en-US" dirty="0">
                <a:solidFill>
                  <a:schemeClr val="bg1"/>
                </a:solidFill>
                <a:latin typeface="Verdana" panose="020B0604030504040204" pitchFamily="34" charset="0"/>
                <a:ea typeface="Verdana" panose="020B0604030504040204" pitchFamily="34" charset="0"/>
              </a:rPr>
              <a:t>Authorized Formats of Play (Rule 2.1a)</a:t>
            </a:r>
          </a:p>
        </p:txBody>
      </p:sp>
      <p:graphicFrame>
        <p:nvGraphicFramePr>
          <p:cNvPr id="7" name="Table 6">
            <a:extLst>
              <a:ext uri="{FF2B5EF4-FFF2-40B4-BE49-F238E27FC236}">
                <a16:creationId xmlns:a16="http://schemas.microsoft.com/office/drawing/2014/main" id="{82A2FEAB-B77A-4D7D-96EE-0EC60D4173CC}"/>
              </a:ext>
            </a:extLst>
          </p:cNvPr>
          <p:cNvGraphicFramePr>
            <a:graphicFrameLocks noGrp="1"/>
          </p:cNvGraphicFramePr>
          <p:nvPr>
            <p:extLst>
              <p:ext uri="{D42A27DB-BD31-4B8C-83A1-F6EECF244321}">
                <p14:modId xmlns:p14="http://schemas.microsoft.com/office/powerpoint/2010/main" val="2228607969"/>
              </p:ext>
            </p:extLst>
          </p:nvPr>
        </p:nvGraphicFramePr>
        <p:xfrm>
          <a:off x="343275" y="2152244"/>
          <a:ext cx="6067427" cy="3703885"/>
        </p:xfrm>
        <a:graphic>
          <a:graphicData uri="http://schemas.openxmlformats.org/drawingml/2006/table">
            <a:tbl>
              <a:tblPr firstRow="1" firstCol="1" bandRow="1"/>
              <a:tblGrid>
                <a:gridCol w="1607491">
                  <a:extLst>
                    <a:ext uri="{9D8B030D-6E8A-4147-A177-3AD203B41FA5}">
                      <a16:colId xmlns:a16="http://schemas.microsoft.com/office/drawing/2014/main" val="334652849"/>
                    </a:ext>
                  </a:extLst>
                </a:gridCol>
                <a:gridCol w="2802272">
                  <a:extLst>
                    <a:ext uri="{9D8B030D-6E8A-4147-A177-3AD203B41FA5}">
                      <a16:colId xmlns:a16="http://schemas.microsoft.com/office/drawing/2014/main" val="568183680"/>
                    </a:ext>
                  </a:extLst>
                </a:gridCol>
                <a:gridCol w="414416">
                  <a:extLst>
                    <a:ext uri="{9D8B030D-6E8A-4147-A177-3AD203B41FA5}">
                      <a16:colId xmlns:a16="http://schemas.microsoft.com/office/drawing/2014/main" val="2720420636"/>
                    </a:ext>
                  </a:extLst>
                </a:gridCol>
                <a:gridCol w="414416">
                  <a:extLst>
                    <a:ext uri="{9D8B030D-6E8A-4147-A177-3AD203B41FA5}">
                      <a16:colId xmlns:a16="http://schemas.microsoft.com/office/drawing/2014/main" val="1247169241"/>
                    </a:ext>
                  </a:extLst>
                </a:gridCol>
                <a:gridCol w="414416">
                  <a:extLst>
                    <a:ext uri="{9D8B030D-6E8A-4147-A177-3AD203B41FA5}">
                      <a16:colId xmlns:a16="http://schemas.microsoft.com/office/drawing/2014/main" val="997078971"/>
                    </a:ext>
                  </a:extLst>
                </a:gridCol>
                <a:gridCol w="414416">
                  <a:extLst>
                    <a:ext uri="{9D8B030D-6E8A-4147-A177-3AD203B41FA5}">
                      <a16:colId xmlns:a16="http://schemas.microsoft.com/office/drawing/2014/main" val="3970098510"/>
                    </a:ext>
                  </a:extLst>
                </a:gridCol>
              </a:tblGrid>
              <a:tr h="622366">
                <a:tc>
                  <a:txBody>
                    <a:bodyPr/>
                    <a:lstStyle/>
                    <a:p>
                      <a:pPr>
                        <a:spcBef>
                          <a:spcPts val="300"/>
                        </a:spcBef>
                        <a:spcAft>
                          <a:spcPts val="0"/>
                        </a:spcAft>
                      </a:pPr>
                      <a:endParaRPr lang="en-US" sz="500" b="1" dirty="0">
                        <a:effectLst/>
                        <a:latin typeface="Verdana" panose="020B0604030504040204" pitchFamily="34" charset="0"/>
                        <a:ea typeface="Verdana" panose="020B0604030504040204" pitchFamily="34" charset="0"/>
                      </a:endParaRPr>
                    </a:p>
                    <a:p>
                      <a:pPr>
                        <a:spcBef>
                          <a:spcPts val="300"/>
                        </a:spcBef>
                        <a:spcAft>
                          <a:spcPts val="0"/>
                        </a:spcAft>
                      </a:pPr>
                      <a:r>
                        <a:rPr lang="en-US" sz="1400" b="1" dirty="0">
                          <a:effectLst/>
                          <a:latin typeface="Verdana" panose="020B0604030504040204" pitchFamily="34" charset="0"/>
                          <a:ea typeface="Verdana" panose="020B0604030504040204" pitchFamily="34" charset="0"/>
                        </a:rPr>
                        <a:t>Format of Play</a:t>
                      </a:r>
                    </a:p>
                    <a:p>
                      <a:pPr>
                        <a:spcBef>
                          <a:spcPts val="300"/>
                        </a:spcBef>
                        <a:spcAft>
                          <a:spcPts val="0"/>
                        </a:spcAft>
                      </a:pPr>
                      <a:endParaRPr lang="en-GB" sz="500" dirty="0">
                        <a:effectLst/>
                        <a:latin typeface="Verdana" panose="020B0604030504040204" pitchFamily="34" charset="0"/>
                        <a:ea typeface="Verdana" panose="020B060403050404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spcBef>
                          <a:spcPts val="300"/>
                        </a:spcBef>
                        <a:spcAft>
                          <a:spcPts val="0"/>
                        </a:spcAft>
                      </a:pPr>
                      <a:r>
                        <a:rPr lang="en-US" sz="1400" b="1" dirty="0">
                          <a:effectLst/>
                          <a:latin typeface="Verdana" panose="020B0604030504040204" pitchFamily="34" charset="0"/>
                          <a:ea typeface="Verdana" panose="020B0604030504040204" pitchFamily="34" charset="0"/>
                        </a:rPr>
                        <a:t>Type of Round</a:t>
                      </a:r>
                      <a:endParaRPr lang="en-GB" sz="1400" dirty="0">
                        <a:effectLst/>
                        <a:latin typeface="Verdana" panose="020B0604030504040204" pitchFamily="34" charset="0"/>
                        <a:ea typeface="Verdana" panose="020B060403050404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gridSpan="4">
                  <a:txBody>
                    <a:bodyPr/>
                    <a:lstStyle/>
                    <a:p>
                      <a:pPr algn="ctr">
                        <a:spcBef>
                          <a:spcPts val="300"/>
                        </a:spcBef>
                        <a:spcAft>
                          <a:spcPts val="0"/>
                        </a:spcAft>
                      </a:pPr>
                      <a:r>
                        <a:rPr lang="en-US" sz="1400" b="1" dirty="0">
                          <a:effectLst/>
                          <a:latin typeface="Verdana" panose="020B0604030504040204" pitchFamily="34" charset="0"/>
                          <a:ea typeface="Verdana" panose="020B0604030504040204" pitchFamily="34" charset="0"/>
                        </a:rPr>
                        <a:t>Number of Holes</a:t>
                      </a:r>
                      <a:endParaRPr lang="en-GB" sz="1400" dirty="0">
                        <a:effectLst/>
                        <a:latin typeface="Verdana" panose="020B0604030504040204" pitchFamily="34" charset="0"/>
                        <a:ea typeface="Verdana" panose="020B060403050404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tc hMerge="1">
                  <a:txBody>
                    <a:bodyPr/>
                    <a:lstStyle/>
                    <a:p>
                      <a:endParaRPr lang="en-GB"/>
                    </a:p>
                  </a:txBody>
                  <a:tcPr/>
                </a:tc>
                <a:tc hMerge="1">
                  <a:txBody>
                    <a:bodyPr/>
                    <a:lstStyle/>
                    <a:p>
                      <a:pPr algn="ctr">
                        <a:spcBef>
                          <a:spcPts val="300"/>
                        </a:spcBef>
                        <a:spcAft>
                          <a:spcPts val="0"/>
                        </a:spcAft>
                      </a:pPr>
                      <a:endParaRPr lang="en-GB" sz="1400" dirty="0">
                        <a:effectLst/>
                        <a:latin typeface="Lucida Sans" panose="020B0602030504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8776095"/>
                  </a:ext>
                </a:extLst>
              </a:tr>
              <a:tr h="368160">
                <a:tc rowSpan="8">
                  <a:txBody>
                    <a:bodyPr/>
                    <a:lstStyle/>
                    <a:p>
                      <a:pPr algn="ctr">
                        <a:spcBef>
                          <a:spcPts val="300"/>
                        </a:spcBef>
                        <a:spcAft>
                          <a:spcPts val="0"/>
                        </a:spcAft>
                      </a:pPr>
                      <a:r>
                        <a:rPr lang="en-US" sz="2000" dirty="0">
                          <a:effectLst/>
                          <a:latin typeface="Verdana" panose="020B0604030504040204" pitchFamily="34" charset="0"/>
                          <a:ea typeface="Verdana" panose="020B0604030504040204" pitchFamily="34" charset="0"/>
                        </a:rPr>
                        <a:t>Individual Stroke play </a:t>
                      </a:r>
                      <a:endParaRPr lang="en-GB" sz="2000" dirty="0">
                        <a:effectLst/>
                        <a:latin typeface="Verdana" panose="020B0604030504040204" pitchFamily="34" charset="0"/>
                        <a:ea typeface="Verdana" panose="020B0604030504040204" pitchFamily="34" charset="0"/>
                      </a:endParaRPr>
                    </a:p>
                  </a:txBody>
                  <a:tcPr marL="51435" marR="5143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300"/>
                        </a:spcBef>
                        <a:spcAft>
                          <a:spcPts val="0"/>
                        </a:spcAft>
                      </a:pPr>
                      <a:r>
                        <a:rPr lang="en-US" sz="1100" b="1" kern="1200" dirty="0" err="1">
                          <a:solidFill>
                            <a:schemeClr val="tx1"/>
                          </a:solidFill>
                          <a:effectLst/>
                          <a:latin typeface="Verdana" panose="020B0604030504040204" pitchFamily="34" charset="0"/>
                          <a:ea typeface="Verdana" panose="020B0604030504040204" pitchFamily="34" charset="0"/>
                          <a:cs typeface="+mn-cs"/>
                        </a:rPr>
                        <a:t>Organised</a:t>
                      </a:r>
                      <a:r>
                        <a:rPr lang="en-US" sz="1100" b="1" kern="1200" dirty="0">
                          <a:solidFill>
                            <a:schemeClr val="tx1"/>
                          </a:solidFill>
                          <a:effectLst/>
                          <a:latin typeface="Verdana" panose="020B0604030504040204" pitchFamily="34" charset="0"/>
                          <a:ea typeface="Verdana" panose="020B0604030504040204" pitchFamily="34" charset="0"/>
                          <a:cs typeface="+mn-cs"/>
                        </a:rPr>
                        <a:t> Competition</a:t>
                      </a:r>
                      <a:endParaRPr lang="en-GB" sz="1100" b="1" kern="1200" dirty="0">
                        <a:solidFill>
                          <a:schemeClr val="tx1"/>
                        </a:solidFill>
                        <a:effectLst/>
                        <a:latin typeface="Verdana" panose="020B0604030504040204" pitchFamily="34" charset="0"/>
                        <a:ea typeface="Verdana" panose="020B0604030504040204" pitchFamily="34" charset="0"/>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300"/>
                        </a:spcBef>
                        <a:spcAft>
                          <a:spcPts val="0"/>
                        </a:spcAft>
                      </a:pPr>
                      <a:r>
                        <a:rPr lang="en-US" sz="1100" dirty="0">
                          <a:effectLst/>
                          <a:latin typeface="Verdana" panose="020B0604030504040204" pitchFamily="34" charset="0"/>
                          <a:ea typeface="Verdana" panose="020B0604030504040204" pitchFamily="34" charset="0"/>
                        </a:rPr>
                        <a:t>9</a:t>
                      </a:r>
                      <a:endParaRPr lang="en-GB" sz="1100" dirty="0">
                        <a:effectLst/>
                        <a:latin typeface="Verdana" panose="020B0604030504040204" pitchFamily="34" charset="0"/>
                        <a:ea typeface="Verdana" panose="020B060403050404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300"/>
                        </a:spcBef>
                        <a:spcAft>
                          <a:spcPts val="0"/>
                        </a:spcAft>
                      </a:pPr>
                      <a:endParaRPr lang="en-GB" sz="1100" dirty="0">
                        <a:effectLst/>
                        <a:latin typeface="Verdana" panose="020B0604030504040204" pitchFamily="34" charset="0"/>
                        <a:ea typeface="Verdana" panose="020B060403050404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300"/>
                        </a:spcBef>
                        <a:spcAft>
                          <a:spcPts val="0"/>
                        </a:spcAft>
                      </a:pPr>
                      <a:r>
                        <a:rPr lang="en-US" sz="1100" dirty="0">
                          <a:effectLst/>
                          <a:latin typeface="Verdana" panose="020B0604030504040204" pitchFamily="34" charset="0"/>
                          <a:ea typeface="Verdana" panose="020B0604030504040204" pitchFamily="34" charset="0"/>
                        </a:rPr>
                        <a:t>18</a:t>
                      </a:r>
                      <a:endParaRPr lang="en-GB" sz="1100" dirty="0">
                        <a:effectLst/>
                        <a:latin typeface="Verdana" panose="020B0604030504040204" pitchFamily="34" charset="0"/>
                        <a:ea typeface="Verdana" panose="020B060403050404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300"/>
                        </a:spcBef>
                        <a:spcAft>
                          <a:spcPts val="0"/>
                        </a:spcAft>
                      </a:pPr>
                      <a:endParaRPr lang="en-GB" sz="1100" b="1" dirty="0">
                        <a:solidFill>
                          <a:schemeClr val="accent6"/>
                        </a:solidFill>
                        <a:effectLst/>
                        <a:latin typeface="Verdana" panose="020B0604030504040204" pitchFamily="34" charset="0"/>
                        <a:ea typeface="Verdana" panose="020B060403050404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22991414"/>
                  </a:ext>
                </a:extLst>
              </a:tr>
              <a:tr h="337379">
                <a:tc vMerge="1">
                  <a:txBody>
                    <a:bodyPr/>
                    <a:lstStyle/>
                    <a:p>
                      <a:pPr algn="ctr">
                        <a:spcBef>
                          <a:spcPts val="300"/>
                        </a:spcBef>
                        <a:spcAft>
                          <a:spcPts val="0"/>
                        </a:spcAft>
                      </a:pPr>
                      <a:endParaRPr lang="en-GB" sz="1100" dirty="0">
                        <a:effectLst/>
                        <a:latin typeface="Verdana" panose="020B0604030504040204" pitchFamily="34" charset="0"/>
                        <a:ea typeface="Verdana" panose="020B0604030504040204" pitchFamily="34" charset="0"/>
                      </a:endParaRPr>
                    </a:p>
                  </a:txBody>
                  <a:tcPr marL="51435" marR="5143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300"/>
                        </a:spcBef>
                        <a:spcAft>
                          <a:spcPts val="0"/>
                        </a:spcAft>
                      </a:pPr>
                      <a:r>
                        <a:rPr lang="en-US" sz="1100" b="1" kern="1200" dirty="0">
                          <a:solidFill>
                            <a:schemeClr val="tx1"/>
                          </a:solidFill>
                          <a:effectLst/>
                          <a:latin typeface="Verdana" panose="020B0604030504040204" pitchFamily="34" charset="0"/>
                          <a:ea typeface="Verdana" panose="020B0604030504040204" pitchFamily="34" charset="0"/>
                          <a:cs typeface="+mn-cs"/>
                        </a:rPr>
                        <a:t>General play</a:t>
                      </a:r>
                      <a:endParaRPr lang="en-GB" sz="1100" b="1" kern="1200" dirty="0">
                        <a:solidFill>
                          <a:schemeClr val="tx1"/>
                        </a:solidFill>
                        <a:effectLst/>
                        <a:latin typeface="Verdana" panose="020B0604030504040204" pitchFamily="34" charset="0"/>
                        <a:ea typeface="Verdana" panose="020B0604030504040204" pitchFamily="34" charset="0"/>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300"/>
                        </a:spcBef>
                        <a:spcAft>
                          <a:spcPts val="0"/>
                        </a:spcAft>
                      </a:pPr>
                      <a:r>
                        <a:rPr lang="en-US" sz="1100" dirty="0">
                          <a:effectLst/>
                          <a:latin typeface="Verdana" panose="020B0604030504040204" pitchFamily="34" charset="0"/>
                          <a:ea typeface="Verdana" panose="020B0604030504040204" pitchFamily="34" charset="0"/>
                        </a:rPr>
                        <a:t>9</a:t>
                      </a:r>
                      <a:endParaRPr lang="en-GB" sz="1100" dirty="0">
                        <a:effectLst/>
                        <a:latin typeface="Verdana" panose="020B0604030504040204" pitchFamily="34" charset="0"/>
                        <a:ea typeface="Verdana" panose="020B060403050404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300"/>
                        </a:spcBef>
                        <a:spcAft>
                          <a:spcPts val="0"/>
                        </a:spcAft>
                      </a:pPr>
                      <a:endParaRPr lang="en-GB" sz="1100" dirty="0">
                        <a:effectLst/>
                        <a:latin typeface="Verdana" panose="020B0604030504040204" pitchFamily="34" charset="0"/>
                        <a:ea typeface="Verdana" panose="020B060403050404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300"/>
                        </a:spcBef>
                        <a:spcAft>
                          <a:spcPts val="0"/>
                        </a:spcAft>
                      </a:pPr>
                      <a:r>
                        <a:rPr lang="en-US" sz="1100" dirty="0">
                          <a:effectLst/>
                          <a:latin typeface="Verdana" panose="020B0604030504040204" pitchFamily="34" charset="0"/>
                          <a:ea typeface="Verdana" panose="020B0604030504040204" pitchFamily="34" charset="0"/>
                        </a:rPr>
                        <a:t>18</a:t>
                      </a:r>
                      <a:endParaRPr lang="en-GB" sz="1100" dirty="0">
                        <a:effectLst/>
                        <a:latin typeface="Verdana" panose="020B0604030504040204" pitchFamily="34" charset="0"/>
                        <a:ea typeface="Verdana" panose="020B060403050404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300"/>
                        </a:spcBef>
                        <a:spcAft>
                          <a:spcPts val="0"/>
                        </a:spcAft>
                      </a:pPr>
                      <a:endParaRPr lang="en-GB" sz="1100" dirty="0">
                        <a:effectLst/>
                        <a:latin typeface="Verdana" panose="020B0604030504040204" pitchFamily="34" charset="0"/>
                        <a:ea typeface="Verdana" panose="020B060403050404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2577728"/>
                  </a:ext>
                </a:extLst>
              </a:tr>
              <a:tr h="364264">
                <a:tc vMerge="1">
                  <a:txBody>
                    <a:bodyPr/>
                    <a:lstStyle/>
                    <a:p>
                      <a:pPr algn="ctr">
                        <a:spcBef>
                          <a:spcPts val="300"/>
                        </a:spcBef>
                        <a:spcAft>
                          <a:spcPts val="0"/>
                        </a:spcAft>
                      </a:pPr>
                      <a:endParaRPr lang="en-GB" sz="1100" dirty="0">
                        <a:effectLst/>
                        <a:latin typeface="Verdana" panose="020B0604030504040204" pitchFamily="34" charset="0"/>
                        <a:ea typeface="Verdana" panose="020B0604030504040204" pitchFamily="34" charset="0"/>
                      </a:endParaRPr>
                    </a:p>
                  </a:txBody>
                  <a:tcPr marL="51435" marR="5143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300"/>
                        </a:spcBef>
                        <a:spcAft>
                          <a:spcPts val="0"/>
                        </a:spcAft>
                      </a:pPr>
                      <a:r>
                        <a:rPr lang="en-US" sz="1100" dirty="0">
                          <a:solidFill>
                            <a:srgbClr val="FF0000"/>
                          </a:solidFill>
                          <a:effectLst/>
                          <a:latin typeface="Verdana" panose="020B0604030504040204" pitchFamily="34" charset="0"/>
                          <a:ea typeface="Verdana" panose="020B0604030504040204" pitchFamily="34" charset="0"/>
                        </a:rPr>
                        <a:t>Stableford</a:t>
                      </a:r>
                      <a:br>
                        <a:rPr lang="en-US" sz="1100" dirty="0">
                          <a:solidFill>
                            <a:srgbClr val="FF0000"/>
                          </a:solidFill>
                          <a:effectLst/>
                          <a:latin typeface="Verdana" panose="020B0604030504040204" pitchFamily="34" charset="0"/>
                          <a:ea typeface="Verdana" panose="020B0604030504040204" pitchFamily="34" charset="0"/>
                        </a:rPr>
                      </a:br>
                      <a:r>
                        <a:rPr lang="en-US" sz="1100" b="1" kern="1200" dirty="0" err="1">
                          <a:solidFill>
                            <a:schemeClr val="tx1"/>
                          </a:solidFill>
                          <a:effectLst/>
                          <a:latin typeface="Verdana" panose="020B0604030504040204" pitchFamily="34" charset="0"/>
                          <a:ea typeface="Verdana" panose="020B0604030504040204" pitchFamily="34" charset="0"/>
                          <a:cs typeface="+mn-cs"/>
                        </a:rPr>
                        <a:t>Organised</a:t>
                      </a:r>
                      <a:r>
                        <a:rPr lang="en-US" sz="1100" b="1" kern="1200" dirty="0">
                          <a:solidFill>
                            <a:schemeClr val="tx1"/>
                          </a:solidFill>
                          <a:effectLst/>
                          <a:latin typeface="Verdana" panose="020B0604030504040204" pitchFamily="34" charset="0"/>
                          <a:ea typeface="Verdana" panose="020B0604030504040204" pitchFamily="34" charset="0"/>
                          <a:cs typeface="+mn-cs"/>
                        </a:rPr>
                        <a:t> Competition</a:t>
                      </a:r>
                      <a:endParaRPr lang="en-GB" sz="1100" b="1" kern="1200" dirty="0">
                        <a:solidFill>
                          <a:schemeClr val="tx1"/>
                        </a:solidFill>
                        <a:effectLst/>
                        <a:latin typeface="Verdana" panose="020B0604030504040204" pitchFamily="34" charset="0"/>
                        <a:ea typeface="Verdana" panose="020B0604030504040204" pitchFamily="34" charset="0"/>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300"/>
                        </a:spcBef>
                        <a:spcAft>
                          <a:spcPts val="0"/>
                        </a:spcAft>
                      </a:pPr>
                      <a:r>
                        <a:rPr lang="en-US" sz="1100">
                          <a:effectLst/>
                          <a:latin typeface="Verdana" panose="020B0604030504040204" pitchFamily="34" charset="0"/>
                          <a:ea typeface="Verdana" panose="020B0604030504040204" pitchFamily="34" charset="0"/>
                        </a:rPr>
                        <a:t>9</a:t>
                      </a:r>
                      <a:endParaRPr lang="en-GB" sz="1100">
                        <a:effectLst/>
                        <a:latin typeface="Verdana" panose="020B0604030504040204" pitchFamily="34" charset="0"/>
                        <a:ea typeface="Verdana" panose="020B060403050404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300"/>
                        </a:spcBef>
                        <a:spcAft>
                          <a:spcPts val="0"/>
                        </a:spcAft>
                      </a:pPr>
                      <a:endParaRPr lang="en-GB" sz="1100" dirty="0">
                        <a:effectLst/>
                        <a:latin typeface="Verdana" panose="020B0604030504040204" pitchFamily="34" charset="0"/>
                        <a:ea typeface="Verdana" panose="020B060403050404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300"/>
                        </a:spcBef>
                        <a:spcAft>
                          <a:spcPts val="0"/>
                        </a:spcAft>
                      </a:pPr>
                      <a:r>
                        <a:rPr lang="en-US" sz="1100" dirty="0">
                          <a:effectLst/>
                          <a:latin typeface="Verdana" panose="020B0604030504040204" pitchFamily="34" charset="0"/>
                          <a:ea typeface="Verdana" panose="020B0604030504040204" pitchFamily="34" charset="0"/>
                        </a:rPr>
                        <a:t>18</a:t>
                      </a:r>
                      <a:endParaRPr lang="en-GB" sz="1100" dirty="0">
                        <a:effectLst/>
                        <a:latin typeface="Verdana" panose="020B0604030504040204" pitchFamily="34" charset="0"/>
                        <a:ea typeface="Verdana" panose="020B060403050404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300"/>
                        </a:spcBef>
                        <a:spcAft>
                          <a:spcPts val="0"/>
                        </a:spcAft>
                      </a:pPr>
                      <a:endParaRPr lang="en-GB" sz="1100" dirty="0">
                        <a:effectLst/>
                        <a:latin typeface="Verdana" panose="020B0604030504040204" pitchFamily="34" charset="0"/>
                        <a:ea typeface="Verdana" panose="020B060403050404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09997883"/>
                  </a:ext>
                </a:extLst>
              </a:tr>
              <a:tr h="353961">
                <a:tc vMerge="1">
                  <a:txBody>
                    <a:bodyPr/>
                    <a:lstStyle/>
                    <a:p>
                      <a:pPr algn="ctr">
                        <a:spcBef>
                          <a:spcPts val="300"/>
                        </a:spcBef>
                        <a:spcAft>
                          <a:spcPts val="0"/>
                        </a:spcAft>
                      </a:pPr>
                      <a:endParaRPr lang="en-GB" sz="1100">
                        <a:effectLst/>
                        <a:latin typeface="Verdana" panose="020B0604030504040204" pitchFamily="34" charset="0"/>
                        <a:ea typeface="Verdana" panose="020B0604030504040204" pitchFamily="34" charset="0"/>
                      </a:endParaRPr>
                    </a:p>
                  </a:txBody>
                  <a:tcPr marL="51435" marR="5143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300"/>
                        </a:spcBef>
                        <a:spcAft>
                          <a:spcPts val="0"/>
                        </a:spcAft>
                      </a:pPr>
                      <a:r>
                        <a:rPr lang="en-US" sz="1100" dirty="0">
                          <a:solidFill>
                            <a:srgbClr val="FF0000"/>
                          </a:solidFill>
                          <a:effectLst/>
                          <a:latin typeface="Verdana" panose="020B0604030504040204" pitchFamily="34" charset="0"/>
                          <a:ea typeface="Verdana" panose="020B0604030504040204" pitchFamily="34" charset="0"/>
                        </a:rPr>
                        <a:t>Stableford</a:t>
                      </a:r>
                      <a:br>
                        <a:rPr lang="en-US" sz="1100" dirty="0">
                          <a:solidFill>
                            <a:srgbClr val="FF0000"/>
                          </a:solidFill>
                          <a:effectLst/>
                          <a:latin typeface="Verdana" panose="020B0604030504040204" pitchFamily="34" charset="0"/>
                          <a:ea typeface="Verdana" panose="020B0604030504040204" pitchFamily="34" charset="0"/>
                        </a:rPr>
                      </a:br>
                      <a:r>
                        <a:rPr lang="en-US" sz="1100" b="1" kern="1200" dirty="0">
                          <a:solidFill>
                            <a:schemeClr val="tx1"/>
                          </a:solidFill>
                          <a:effectLst/>
                          <a:latin typeface="Verdana" panose="020B0604030504040204" pitchFamily="34" charset="0"/>
                          <a:ea typeface="Verdana" panose="020B0604030504040204" pitchFamily="34" charset="0"/>
                          <a:cs typeface="+mn-cs"/>
                        </a:rPr>
                        <a:t>General play</a:t>
                      </a:r>
                      <a:endParaRPr lang="en-GB" sz="1100" b="1" kern="1200" dirty="0">
                        <a:solidFill>
                          <a:schemeClr val="tx1"/>
                        </a:solidFill>
                        <a:effectLst/>
                        <a:latin typeface="Verdana" panose="020B0604030504040204" pitchFamily="34" charset="0"/>
                        <a:ea typeface="Verdana" panose="020B0604030504040204" pitchFamily="34" charset="0"/>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300"/>
                        </a:spcBef>
                        <a:spcAft>
                          <a:spcPts val="0"/>
                        </a:spcAft>
                      </a:pPr>
                      <a:r>
                        <a:rPr lang="en-US" sz="1100" dirty="0">
                          <a:effectLst/>
                          <a:latin typeface="Verdana" panose="020B0604030504040204" pitchFamily="34" charset="0"/>
                          <a:ea typeface="Verdana" panose="020B0604030504040204" pitchFamily="34" charset="0"/>
                        </a:rPr>
                        <a:t>9</a:t>
                      </a:r>
                      <a:endParaRPr lang="en-GB" sz="1100" dirty="0">
                        <a:effectLst/>
                        <a:latin typeface="Verdana" panose="020B0604030504040204" pitchFamily="34" charset="0"/>
                        <a:ea typeface="Verdana" panose="020B060403050404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300"/>
                        </a:spcBef>
                        <a:spcAft>
                          <a:spcPts val="0"/>
                        </a:spcAft>
                      </a:pPr>
                      <a:endParaRPr lang="en-GB" sz="1100">
                        <a:effectLst/>
                        <a:latin typeface="Verdana" panose="020B0604030504040204" pitchFamily="34" charset="0"/>
                        <a:ea typeface="Verdana" panose="020B060403050404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300"/>
                        </a:spcBef>
                        <a:spcAft>
                          <a:spcPts val="0"/>
                        </a:spcAft>
                      </a:pPr>
                      <a:r>
                        <a:rPr lang="en-US" sz="1100" dirty="0">
                          <a:effectLst/>
                          <a:latin typeface="Verdana" panose="020B0604030504040204" pitchFamily="34" charset="0"/>
                          <a:ea typeface="Verdana" panose="020B0604030504040204" pitchFamily="34" charset="0"/>
                        </a:rPr>
                        <a:t>18</a:t>
                      </a:r>
                      <a:endParaRPr lang="en-GB" sz="1100" dirty="0">
                        <a:effectLst/>
                        <a:latin typeface="Verdana" panose="020B0604030504040204" pitchFamily="34" charset="0"/>
                        <a:ea typeface="Verdana" panose="020B060403050404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300"/>
                        </a:spcBef>
                        <a:spcAft>
                          <a:spcPts val="0"/>
                        </a:spcAft>
                      </a:pPr>
                      <a:endParaRPr lang="en-GB" sz="1100" dirty="0">
                        <a:effectLst/>
                        <a:latin typeface="Verdana" panose="020B0604030504040204" pitchFamily="34" charset="0"/>
                        <a:ea typeface="Verdana" panose="020B060403050404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99801592"/>
                  </a:ext>
                </a:extLst>
              </a:tr>
              <a:tr h="393291">
                <a:tc vMerge="1">
                  <a:txBody>
                    <a:bodyPr/>
                    <a:lstStyle/>
                    <a:p>
                      <a:pPr algn="ctr">
                        <a:spcBef>
                          <a:spcPts val="300"/>
                        </a:spcBef>
                        <a:spcAft>
                          <a:spcPts val="0"/>
                        </a:spcAft>
                      </a:pPr>
                      <a:endParaRPr lang="en-GB" sz="1100" dirty="0">
                        <a:effectLst/>
                        <a:latin typeface="Verdana" panose="020B0604030504040204" pitchFamily="34" charset="0"/>
                        <a:ea typeface="Verdana" panose="020B0604030504040204" pitchFamily="34" charset="0"/>
                      </a:endParaRPr>
                    </a:p>
                  </a:txBody>
                  <a:tcPr marL="51435" marR="5143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300"/>
                        </a:spcBef>
                        <a:spcAft>
                          <a:spcPts val="0"/>
                        </a:spcAft>
                      </a:pPr>
                      <a:r>
                        <a:rPr lang="en-US" sz="1100" dirty="0">
                          <a:solidFill>
                            <a:srgbClr val="00B0F0"/>
                          </a:solidFill>
                          <a:effectLst/>
                          <a:latin typeface="Verdana" panose="020B0604030504040204" pitchFamily="34" charset="0"/>
                          <a:ea typeface="Verdana" panose="020B0604030504040204" pitchFamily="34" charset="0"/>
                        </a:rPr>
                        <a:t>Par/Bogey</a:t>
                      </a:r>
                      <a:br>
                        <a:rPr lang="en-US" sz="1100" dirty="0">
                          <a:solidFill>
                            <a:srgbClr val="FF0000"/>
                          </a:solidFill>
                          <a:effectLst/>
                          <a:latin typeface="Verdana" panose="020B0604030504040204" pitchFamily="34" charset="0"/>
                          <a:ea typeface="Verdana" panose="020B0604030504040204" pitchFamily="34" charset="0"/>
                        </a:rPr>
                      </a:br>
                      <a:r>
                        <a:rPr lang="en-US" sz="1100" b="1" kern="1200" dirty="0" err="1">
                          <a:solidFill>
                            <a:schemeClr val="tx1"/>
                          </a:solidFill>
                          <a:effectLst/>
                          <a:latin typeface="Verdana" panose="020B0604030504040204" pitchFamily="34" charset="0"/>
                          <a:ea typeface="Verdana" panose="020B0604030504040204" pitchFamily="34" charset="0"/>
                          <a:cs typeface="+mn-cs"/>
                        </a:rPr>
                        <a:t>Organised</a:t>
                      </a:r>
                      <a:r>
                        <a:rPr lang="en-US" sz="1100" b="1" kern="1200" dirty="0">
                          <a:solidFill>
                            <a:schemeClr val="tx1"/>
                          </a:solidFill>
                          <a:effectLst/>
                          <a:latin typeface="Verdana" panose="020B0604030504040204" pitchFamily="34" charset="0"/>
                          <a:ea typeface="Verdana" panose="020B0604030504040204" pitchFamily="34" charset="0"/>
                          <a:cs typeface="+mn-cs"/>
                        </a:rPr>
                        <a:t> competition</a:t>
                      </a:r>
                      <a:endParaRPr lang="en-GB" sz="1100" b="1" kern="1200" dirty="0">
                        <a:solidFill>
                          <a:schemeClr val="tx1"/>
                        </a:solidFill>
                        <a:effectLst/>
                        <a:latin typeface="Verdana" panose="020B0604030504040204" pitchFamily="34" charset="0"/>
                        <a:ea typeface="Verdana" panose="020B0604030504040204" pitchFamily="34" charset="0"/>
                        <a:cs typeface="+mn-cs"/>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300"/>
                        </a:spcBef>
                        <a:spcAft>
                          <a:spcPts val="0"/>
                        </a:spcAft>
                      </a:pPr>
                      <a:r>
                        <a:rPr lang="en-US" sz="1100" dirty="0">
                          <a:effectLst/>
                          <a:latin typeface="Verdana" panose="020B0604030504040204" pitchFamily="34" charset="0"/>
                          <a:ea typeface="Verdana" panose="020B0604030504040204" pitchFamily="34" charset="0"/>
                        </a:rPr>
                        <a:t>9</a:t>
                      </a:r>
                      <a:endParaRPr lang="en-GB" sz="1100" dirty="0">
                        <a:effectLst/>
                        <a:latin typeface="Verdana" panose="020B0604030504040204" pitchFamily="34" charset="0"/>
                        <a:ea typeface="Verdana" panose="020B060403050404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300"/>
                        </a:spcBef>
                        <a:spcAft>
                          <a:spcPts val="0"/>
                        </a:spcAft>
                      </a:pPr>
                      <a:endParaRPr lang="en-GB" sz="1100" dirty="0">
                        <a:effectLst/>
                        <a:latin typeface="Verdana" panose="020B0604030504040204" pitchFamily="34" charset="0"/>
                        <a:ea typeface="Verdana" panose="020B060403050404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300"/>
                        </a:spcBef>
                        <a:spcAft>
                          <a:spcPts val="0"/>
                        </a:spcAft>
                      </a:pPr>
                      <a:r>
                        <a:rPr lang="en-US" sz="1100">
                          <a:effectLst/>
                          <a:latin typeface="Verdana" panose="020B0604030504040204" pitchFamily="34" charset="0"/>
                          <a:ea typeface="Verdana" panose="020B0604030504040204" pitchFamily="34" charset="0"/>
                        </a:rPr>
                        <a:t>18</a:t>
                      </a:r>
                      <a:endParaRPr lang="en-GB" sz="1100">
                        <a:effectLst/>
                        <a:latin typeface="Verdana" panose="020B0604030504040204" pitchFamily="34" charset="0"/>
                        <a:ea typeface="Verdana" panose="020B060403050404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300"/>
                        </a:spcBef>
                        <a:spcAft>
                          <a:spcPts val="0"/>
                        </a:spcAft>
                      </a:pPr>
                      <a:endParaRPr lang="en-GB" sz="1100" dirty="0">
                        <a:effectLst/>
                        <a:latin typeface="Verdana" panose="020B0604030504040204" pitchFamily="34" charset="0"/>
                        <a:ea typeface="Verdana" panose="020B060403050404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82733447"/>
                  </a:ext>
                </a:extLst>
              </a:tr>
              <a:tr h="442451">
                <a:tc vMerge="1">
                  <a:txBody>
                    <a:bodyPr/>
                    <a:lstStyle/>
                    <a:p>
                      <a:pPr algn="ctr">
                        <a:spcBef>
                          <a:spcPts val="300"/>
                        </a:spcBef>
                        <a:spcAft>
                          <a:spcPts val="0"/>
                        </a:spcAft>
                      </a:pPr>
                      <a:endParaRPr lang="en-GB" sz="1100" dirty="0">
                        <a:effectLst/>
                        <a:latin typeface="Verdana" panose="020B0604030504040204" pitchFamily="34" charset="0"/>
                        <a:ea typeface="Verdana" panose="020B0604030504040204" pitchFamily="34" charset="0"/>
                      </a:endParaRPr>
                    </a:p>
                  </a:txBody>
                  <a:tcPr marL="51435" marR="5143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300"/>
                        </a:spcBef>
                        <a:spcAft>
                          <a:spcPts val="0"/>
                        </a:spcAft>
                      </a:pPr>
                      <a:r>
                        <a:rPr lang="en-US" sz="1100" dirty="0">
                          <a:solidFill>
                            <a:srgbClr val="00B0F0"/>
                          </a:solidFill>
                          <a:effectLst/>
                          <a:latin typeface="Verdana" panose="020B0604030504040204" pitchFamily="34" charset="0"/>
                          <a:ea typeface="Verdana" panose="020B0604030504040204" pitchFamily="34" charset="0"/>
                        </a:rPr>
                        <a:t>Par/Bogey</a:t>
                      </a:r>
                      <a:br>
                        <a:rPr lang="en-US" sz="1100" dirty="0">
                          <a:effectLst/>
                          <a:latin typeface="Verdana" panose="020B0604030504040204" pitchFamily="34" charset="0"/>
                          <a:ea typeface="Verdana" panose="020B0604030504040204" pitchFamily="34" charset="0"/>
                        </a:rPr>
                      </a:br>
                      <a:r>
                        <a:rPr lang="en-US" sz="1100" b="1" dirty="0">
                          <a:effectLst/>
                          <a:latin typeface="Verdana" panose="020B0604030504040204" pitchFamily="34" charset="0"/>
                          <a:ea typeface="Verdana" panose="020B0604030504040204" pitchFamily="34" charset="0"/>
                        </a:rPr>
                        <a:t>General play</a:t>
                      </a:r>
                      <a:endParaRPr lang="en-GB" sz="1100" b="1" dirty="0">
                        <a:effectLst/>
                        <a:latin typeface="Verdana" panose="020B0604030504040204" pitchFamily="34" charset="0"/>
                        <a:ea typeface="Verdana" panose="020B060403050404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300"/>
                        </a:spcBef>
                        <a:spcAft>
                          <a:spcPts val="0"/>
                        </a:spcAft>
                      </a:pPr>
                      <a:r>
                        <a:rPr lang="en-US" sz="1100" dirty="0">
                          <a:effectLst/>
                          <a:latin typeface="Verdana" panose="020B0604030504040204" pitchFamily="34" charset="0"/>
                          <a:ea typeface="Verdana" panose="020B0604030504040204" pitchFamily="34" charset="0"/>
                        </a:rPr>
                        <a:t>9</a:t>
                      </a:r>
                      <a:endParaRPr lang="en-GB" sz="1100" dirty="0">
                        <a:effectLst/>
                        <a:latin typeface="Verdana" panose="020B0604030504040204" pitchFamily="34" charset="0"/>
                        <a:ea typeface="Verdana" panose="020B060403050404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300"/>
                        </a:spcBef>
                        <a:spcAft>
                          <a:spcPts val="0"/>
                        </a:spcAft>
                      </a:pPr>
                      <a:endParaRPr lang="en-GB" sz="1100" dirty="0">
                        <a:effectLst/>
                        <a:latin typeface="Verdana" panose="020B0604030504040204" pitchFamily="34" charset="0"/>
                        <a:ea typeface="Verdana" panose="020B060403050404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300"/>
                        </a:spcBef>
                        <a:spcAft>
                          <a:spcPts val="0"/>
                        </a:spcAft>
                      </a:pPr>
                      <a:r>
                        <a:rPr lang="en-US" sz="1100" dirty="0">
                          <a:effectLst/>
                          <a:latin typeface="Verdana" panose="020B0604030504040204" pitchFamily="34" charset="0"/>
                          <a:ea typeface="Verdana" panose="020B0604030504040204" pitchFamily="34" charset="0"/>
                        </a:rPr>
                        <a:t>18</a:t>
                      </a:r>
                      <a:endParaRPr lang="en-GB" sz="1100" dirty="0">
                        <a:effectLst/>
                        <a:latin typeface="Verdana" panose="020B0604030504040204" pitchFamily="34" charset="0"/>
                        <a:ea typeface="Verdana" panose="020B060403050404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300"/>
                        </a:spcBef>
                        <a:spcAft>
                          <a:spcPts val="0"/>
                        </a:spcAft>
                      </a:pPr>
                      <a:endParaRPr lang="en-GB" sz="1100" dirty="0">
                        <a:effectLst/>
                        <a:latin typeface="Verdana" panose="020B0604030504040204" pitchFamily="34" charset="0"/>
                        <a:ea typeface="Verdana" panose="020B060403050404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6167257"/>
                  </a:ext>
                </a:extLst>
              </a:tr>
              <a:tr h="412955">
                <a:tc vMerge="1">
                  <a:txBody>
                    <a:bodyPr/>
                    <a:lstStyle/>
                    <a:p>
                      <a:pPr algn="ctr">
                        <a:spcBef>
                          <a:spcPts val="300"/>
                        </a:spcBef>
                        <a:spcAft>
                          <a:spcPts val="0"/>
                        </a:spcAft>
                      </a:pPr>
                      <a:endParaRPr lang="en-GB" sz="1100" dirty="0">
                        <a:effectLst/>
                        <a:latin typeface="Verdana" panose="020B0604030504040204" pitchFamily="34" charset="0"/>
                        <a:ea typeface="Verdana" panose="020B0604030504040204" pitchFamily="34" charset="0"/>
                      </a:endParaRPr>
                    </a:p>
                  </a:txBody>
                  <a:tcPr marL="51435" marR="5143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300"/>
                        </a:spcBef>
                        <a:spcAft>
                          <a:spcPts val="0"/>
                        </a:spcAft>
                      </a:pPr>
                      <a:r>
                        <a:rPr lang="en-US" sz="1100" dirty="0">
                          <a:solidFill>
                            <a:schemeClr val="accent6">
                              <a:lumMod val="75000"/>
                            </a:schemeClr>
                          </a:solidFill>
                          <a:effectLst/>
                          <a:latin typeface="Verdana" panose="020B0604030504040204" pitchFamily="34" charset="0"/>
                          <a:ea typeface="Verdana" panose="020B0604030504040204" pitchFamily="34" charset="0"/>
                        </a:rPr>
                        <a:t>Maximum Score </a:t>
                      </a:r>
                      <a:br>
                        <a:rPr lang="en-US" sz="1100" dirty="0">
                          <a:effectLst/>
                          <a:latin typeface="Verdana" panose="020B0604030504040204" pitchFamily="34" charset="0"/>
                          <a:ea typeface="Verdana" panose="020B0604030504040204" pitchFamily="34" charset="0"/>
                        </a:rPr>
                      </a:br>
                      <a:r>
                        <a:rPr lang="en-US" sz="1100" b="1" dirty="0" err="1">
                          <a:effectLst/>
                          <a:latin typeface="Verdana" panose="020B0604030504040204" pitchFamily="34" charset="0"/>
                          <a:ea typeface="Verdana" panose="020B0604030504040204" pitchFamily="34" charset="0"/>
                        </a:rPr>
                        <a:t>Organised</a:t>
                      </a:r>
                      <a:r>
                        <a:rPr lang="en-US" sz="1100" b="1" dirty="0">
                          <a:effectLst/>
                          <a:latin typeface="Verdana" panose="020B0604030504040204" pitchFamily="34" charset="0"/>
                          <a:ea typeface="Verdana" panose="020B0604030504040204" pitchFamily="34" charset="0"/>
                        </a:rPr>
                        <a:t> competition</a:t>
                      </a:r>
                      <a:endParaRPr lang="en-GB" sz="1100" b="1" dirty="0">
                        <a:effectLst/>
                        <a:latin typeface="Verdana" panose="020B0604030504040204" pitchFamily="34" charset="0"/>
                        <a:ea typeface="Verdana" panose="020B060403050404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300"/>
                        </a:spcBef>
                        <a:spcAft>
                          <a:spcPts val="0"/>
                        </a:spcAft>
                      </a:pPr>
                      <a:r>
                        <a:rPr lang="en-US" sz="1100" dirty="0">
                          <a:effectLst/>
                          <a:latin typeface="Verdana" panose="020B0604030504040204" pitchFamily="34" charset="0"/>
                          <a:ea typeface="Verdana" panose="020B0604030504040204" pitchFamily="34" charset="0"/>
                        </a:rPr>
                        <a:t>9</a:t>
                      </a:r>
                      <a:endParaRPr lang="en-GB" sz="1100" dirty="0">
                        <a:effectLst/>
                        <a:latin typeface="Verdana" panose="020B0604030504040204" pitchFamily="34" charset="0"/>
                        <a:ea typeface="Verdana" panose="020B060403050404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300"/>
                        </a:spcBef>
                        <a:spcAft>
                          <a:spcPts val="0"/>
                        </a:spcAft>
                      </a:pPr>
                      <a:endParaRPr lang="en-GB" sz="1100" dirty="0">
                        <a:effectLst/>
                        <a:latin typeface="Verdana" panose="020B0604030504040204" pitchFamily="34" charset="0"/>
                        <a:ea typeface="Verdana" panose="020B060403050404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300"/>
                        </a:spcBef>
                        <a:spcAft>
                          <a:spcPts val="0"/>
                        </a:spcAft>
                      </a:pPr>
                      <a:r>
                        <a:rPr lang="en-US" sz="1100" dirty="0">
                          <a:effectLst/>
                          <a:latin typeface="Verdana" panose="020B0604030504040204" pitchFamily="34" charset="0"/>
                          <a:ea typeface="Verdana" panose="020B0604030504040204" pitchFamily="34" charset="0"/>
                        </a:rPr>
                        <a:t>18</a:t>
                      </a:r>
                      <a:endParaRPr lang="en-GB" sz="1100" dirty="0">
                        <a:effectLst/>
                        <a:latin typeface="Verdana" panose="020B0604030504040204" pitchFamily="34" charset="0"/>
                        <a:ea typeface="Verdana" panose="020B060403050404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300"/>
                        </a:spcBef>
                        <a:spcAft>
                          <a:spcPts val="0"/>
                        </a:spcAft>
                      </a:pPr>
                      <a:endParaRPr lang="en-GB" sz="1100" dirty="0">
                        <a:effectLst/>
                        <a:latin typeface="Verdana" panose="020B0604030504040204" pitchFamily="34" charset="0"/>
                        <a:ea typeface="Verdana" panose="020B060403050404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00278301"/>
                  </a:ext>
                </a:extLst>
              </a:tr>
              <a:tr h="409058">
                <a:tc vMerge="1">
                  <a:txBody>
                    <a:bodyPr/>
                    <a:lstStyle/>
                    <a:p>
                      <a:pPr algn="ctr">
                        <a:spcBef>
                          <a:spcPts val="300"/>
                        </a:spcBef>
                        <a:spcAft>
                          <a:spcPts val="0"/>
                        </a:spcAft>
                      </a:pPr>
                      <a:endParaRPr lang="en-GB" sz="1100" dirty="0">
                        <a:effectLst/>
                        <a:latin typeface="Verdana" panose="020B0604030504040204" pitchFamily="34" charset="0"/>
                        <a:ea typeface="Verdana" panose="020B0604030504040204" pitchFamily="34" charset="0"/>
                      </a:endParaRPr>
                    </a:p>
                  </a:txBody>
                  <a:tcPr marL="51435" marR="5143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300"/>
                        </a:spcBef>
                        <a:spcAft>
                          <a:spcPts val="0"/>
                        </a:spcAft>
                      </a:pPr>
                      <a:r>
                        <a:rPr lang="en-US" sz="1100" dirty="0">
                          <a:solidFill>
                            <a:schemeClr val="accent6">
                              <a:lumMod val="75000"/>
                            </a:schemeClr>
                          </a:solidFill>
                          <a:effectLst/>
                          <a:latin typeface="Verdana" panose="020B0604030504040204" pitchFamily="34" charset="0"/>
                          <a:ea typeface="Verdana" panose="020B0604030504040204" pitchFamily="34" charset="0"/>
                        </a:rPr>
                        <a:t>Maximum Score</a:t>
                      </a:r>
                      <a:br>
                        <a:rPr lang="en-US" sz="1100" dirty="0">
                          <a:solidFill>
                            <a:srgbClr val="FF0000"/>
                          </a:solidFill>
                          <a:effectLst/>
                          <a:latin typeface="Verdana" panose="020B0604030504040204" pitchFamily="34" charset="0"/>
                          <a:ea typeface="Verdana" panose="020B0604030504040204" pitchFamily="34" charset="0"/>
                        </a:rPr>
                      </a:br>
                      <a:r>
                        <a:rPr lang="en-US" sz="1100" b="1" dirty="0">
                          <a:effectLst/>
                          <a:latin typeface="Verdana" panose="020B0604030504040204" pitchFamily="34" charset="0"/>
                          <a:ea typeface="Verdana" panose="020B0604030504040204" pitchFamily="34" charset="0"/>
                        </a:rPr>
                        <a:t>General play</a:t>
                      </a:r>
                      <a:endParaRPr lang="en-GB" sz="1100" b="1" dirty="0">
                        <a:effectLst/>
                        <a:latin typeface="Verdana" panose="020B0604030504040204" pitchFamily="34" charset="0"/>
                        <a:ea typeface="Verdana" panose="020B060403050404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300"/>
                        </a:spcBef>
                        <a:spcAft>
                          <a:spcPts val="0"/>
                        </a:spcAft>
                      </a:pPr>
                      <a:r>
                        <a:rPr lang="en-US" sz="1100">
                          <a:effectLst/>
                          <a:latin typeface="Verdana" panose="020B0604030504040204" pitchFamily="34" charset="0"/>
                          <a:ea typeface="Verdana" panose="020B0604030504040204" pitchFamily="34" charset="0"/>
                        </a:rPr>
                        <a:t>9</a:t>
                      </a:r>
                      <a:endParaRPr lang="en-GB" sz="1100">
                        <a:effectLst/>
                        <a:latin typeface="Verdana" panose="020B0604030504040204" pitchFamily="34" charset="0"/>
                        <a:ea typeface="Verdana" panose="020B060403050404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300"/>
                        </a:spcBef>
                        <a:spcAft>
                          <a:spcPts val="0"/>
                        </a:spcAft>
                      </a:pPr>
                      <a:endParaRPr lang="en-GB" sz="1100" dirty="0">
                        <a:effectLst/>
                        <a:latin typeface="Verdana" panose="020B0604030504040204" pitchFamily="34" charset="0"/>
                        <a:ea typeface="Verdana" panose="020B060403050404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300"/>
                        </a:spcBef>
                        <a:spcAft>
                          <a:spcPts val="0"/>
                        </a:spcAft>
                      </a:pPr>
                      <a:r>
                        <a:rPr lang="en-US" sz="1100" dirty="0">
                          <a:effectLst/>
                          <a:latin typeface="Verdana" panose="020B0604030504040204" pitchFamily="34" charset="0"/>
                          <a:ea typeface="Verdana" panose="020B0604030504040204" pitchFamily="34" charset="0"/>
                        </a:rPr>
                        <a:t>18</a:t>
                      </a:r>
                      <a:endParaRPr lang="en-GB" sz="1100" dirty="0">
                        <a:effectLst/>
                        <a:latin typeface="Verdana" panose="020B0604030504040204" pitchFamily="34" charset="0"/>
                        <a:ea typeface="Verdana" panose="020B060403050404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300"/>
                        </a:spcBef>
                        <a:spcAft>
                          <a:spcPts val="0"/>
                        </a:spcAft>
                      </a:pPr>
                      <a:endParaRPr lang="en-GB" sz="1100" dirty="0">
                        <a:effectLst/>
                        <a:latin typeface="Verdana" panose="020B0604030504040204" pitchFamily="34" charset="0"/>
                        <a:ea typeface="Verdana" panose="020B060403050404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89921909"/>
                  </a:ext>
                </a:extLst>
              </a:tr>
            </a:tbl>
          </a:graphicData>
        </a:graphic>
      </p:graphicFrame>
      <p:pic>
        <p:nvPicPr>
          <p:cNvPr id="23" name="Picture 22">
            <a:extLst>
              <a:ext uri="{FF2B5EF4-FFF2-40B4-BE49-F238E27FC236}">
                <a16:creationId xmlns:a16="http://schemas.microsoft.com/office/drawing/2014/main" id="{072DABE0-85D6-4832-B383-3217F93E215B}"/>
              </a:ext>
            </a:extLst>
          </p:cNvPr>
          <p:cNvPicPr>
            <a:picLocks noChangeAspect="1"/>
          </p:cNvPicPr>
          <p:nvPr/>
        </p:nvPicPr>
        <p:blipFill>
          <a:blip r:embed="rId3"/>
          <a:stretch>
            <a:fillRect/>
          </a:stretch>
        </p:blipFill>
        <p:spPr>
          <a:xfrm>
            <a:off x="6666214" y="1989736"/>
            <a:ext cx="2384386" cy="2926655"/>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8687" y="207557"/>
            <a:ext cx="1859441" cy="739204"/>
          </a:xfrm>
          <a:prstGeom prst="rect">
            <a:avLst/>
          </a:prstGeom>
        </p:spPr>
      </p:pic>
      <p:pic>
        <p:nvPicPr>
          <p:cNvPr id="3" name="Picture 2">
            <a:extLst>
              <a:ext uri="{FF2B5EF4-FFF2-40B4-BE49-F238E27FC236}">
                <a16:creationId xmlns:a16="http://schemas.microsoft.com/office/drawing/2014/main" id="{46FC6B71-BBC3-42E7-9910-E54931E8BFA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233321" y="2805173"/>
            <a:ext cx="308344" cy="308344"/>
          </a:xfrm>
          <a:prstGeom prst="rect">
            <a:avLst/>
          </a:prstGeom>
        </p:spPr>
      </p:pic>
      <p:pic>
        <p:nvPicPr>
          <p:cNvPr id="40" name="Picture 39">
            <a:extLst>
              <a:ext uri="{FF2B5EF4-FFF2-40B4-BE49-F238E27FC236}">
                <a16:creationId xmlns:a16="http://schemas.microsoft.com/office/drawing/2014/main" id="{AD64815D-5663-4BF3-9DB7-4DBC5DCAC8C5}"/>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053780" y="2805659"/>
            <a:ext cx="308344" cy="308344"/>
          </a:xfrm>
          <a:prstGeom prst="rect">
            <a:avLst/>
          </a:prstGeom>
        </p:spPr>
      </p:pic>
      <p:pic>
        <p:nvPicPr>
          <p:cNvPr id="41" name="Picture 40">
            <a:extLst>
              <a:ext uri="{FF2B5EF4-FFF2-40B4-BE49-F238E27FC236}">
                <a16:creationId xmlns:a16="http://schemas.microsoft.com/office/drawing/2014/main" id="{2FAF74FC-94A0-4297-BFB8-680AB4169ED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233321" y="3187605"/>
            <a:ext cx="308344" cy="308344"/>
          </a:xfrm>
          <a:prstGeom prst="rect">
            <a:avLst/>
          </a:prstGeom>
        </p:spPr>
      </p:pic>
      <p:pic>
        <p:nvPicPr>
          <p:cNvPr id="42" name="Picture 41">
            <a:extLst>
              <a:ext uri="{FF2B5EF4-FFF2-40B4-BE49-F238E27FC236}">
                <a16:creationId xmlns:a16="http://schemas.microsoft.com/office/drawing/2014/main" id="{2E4EFC94-9F4B-4C06-BDD7-9F11338879CB}"/>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053780" y="3167531"/>
            <a:ext cx="308344" cy="308344"/>
          </a:xfrm>
          <a:prstGeom prst="rect">
            <a:avLst/>
          </a:prstGeom>
        </p:spPr>
      </p:pic>
      <p:pic>
        <p:nvPicPr>
          <p:cNvPr id="43" name="Picture 42">
            <a:extLst>
              <a:ext uri="{FF2B5EF4-FFF2-40B4-BE49-F238E27FC236}">
                <a16:creationId xmlns:a16="http://schemas.microsoft.com/office/drawing/2014/main" id="{E24A0291-1095-4D0C-AD4A-655644177AC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233321" y="3523282"/>
            <a:ext cx="308344" cy="308344"/>
          </a:xfrm>
          <a:prstGeom prst="rect">
            <a:avLst/>
          </a:prstGeom>
        </p:spPr>
      </p:pic>
      <p:pic>
        <p:nvPicPr>
          <p:cNvPr id="44" name="Picture 43">
            <a:extLst>
              <a:ext uri="{FF2B5EF4-FFF2-40B4-BE49-F238E27FC236}">
                <a16:creationId xmlns:a16="http://schemas.microsoft.com/office/drawing/2014/main" id="{6B16ABC0-D4E8-419D-95D6-18F5FC6B8074}"/>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053780" y="3514556"/>
            <a:ext cx="308344" cy="308344"/>
          </a:xfrm>
          <a:prstGeom prst="rect">
            <a:avLst/>
          </a:prstGeom>
        </p:spPr>
      </p:pic>
      <p:pic>
        <p:nvPicPr>
          <p:cNvPr id="45" name="Picture 44">
            <a:extLst>
              <a:ext uri="{FF2B5EF4-FFF2-40B4-BE49-F238E27FC236}">
                <a16:creationId xmlns:a16="http://schemas.microsoft.com/office/drawing/2014/main" id="{C309C030-0F6A-4925-B059-38E23825292F}"/>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233321" y="3864664"/>
            <a:ext cx="308344" cy="308344"/>
          </a:xfrm>
          <a:prstGeom prst="rect">
            <a:avLst/>
          </a:prstGeom>
        </p:spPr>
      </p:pic>
      <p:pic>
        <p:nvPicPr>
          <p:cNvPr id="46" name="Picture 45">
            <a:extLst>
              <a:ext uri="{FF2B5EF4-FFF2-40B4-BE49-F238E27FC236}">
                <a16:creationId xmlns:a16="http://schemas.microsoft.com/office/drawing/2014/main" id="{E1F4C3D4-413D-41C6-903C-D304D6611CD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233321" y="4247096"/>
            <a:ext cx="308344" cy="308344"/>
          </a:xfrm>
          <a:prstGeom prst="rect">
            <a:avLst/>
          </a:prstGeom>
        </p:spPr>
      </p:pic>
      <p:pic>
        <p:nvPicPr>
          <p:cNvPr id="47" name="Picture 46">
            <a:extLst>
              <a:ext uri="{FF2B5EF4-FFF2-40B4-BE49-F238E27FC236}">
                <a16:creationId xmlns:a16="http://schemas.microsoft.com/office/drawing/2014/main" id="{83C61667-CB1E-4A96-88B5-033903B3BB9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233321" y="4641880"/>
            <a:ext cx="308344" cy="308344"/>
          </a:xfrm>
          <a:prstGeom prst="rect">
            <a:avLst/>
          </a:prstGeom>
        </p:spPr>
      </p:pic>
      <p:pic>
        <p:nvPicPr>
          <p:cNvPr id="48" name="Picture 47">
            <a:extLst>
              <a:ext uri="{FF2B5EF4-FFF2-40B4-BE49-F238E27FC236}">
                <a16:creationId xmlns:a16="http://schemas.microsoft.com/office/drawing/2014/main" id="{F97EDFD0-34CD-4F05-8661-75286D51A688}"/>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233321" y="5080808"/>
            <a:ext cx="308344" cy="308344"/>
          </a:xfrm>
          <a:prstGeom prst="rect">
            <a:avLst/>
          </a:prstGeom>
        </p:spPr>
      </p:pic>
      <p:pic>
        <p:nvPicPr>
          <p:cNvPr id="49" name="Picture 48">
            <a:extLst>
              <a:ext uri="{FF2B5EF4-FFF2-40B4-BE49-F238E27FC236}">
                <a16:creationId xmlns:a16="http://schemas.microsoft.com/office/drawing/2014/main" id="{E05D3EF3-D966-4CAC-BB48-38AC29ADB7DA}"/>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188688" y="5502455"/>
            <a:ext cx="308344" cy="308344"/>
          </a:xfrm>
          <a:prstGeom prst="rect">
            <a:avLst/>
          </a:prstGeom>
        </p:spPr>
      </p:pic>
      <p:pic>
        <p:nvPicPr>
          <p:cNvPr id="50" name="Picture 49">
            <a:extLst>
              <a:ext uri="{FF2B5EF4-FFF2-40B4-BE49-F238E27FC236}">
                <a16:creationId xmlns:a16="http://schemas.microsoft.com/office/drawing/2014/main" id="{ED6CD616-021B-476C-9244-5898FFB03B22}"/>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053780" y="3850014"/>
            <a:ext cx="308344" cy="308344"/>
          </a:xfrm>
          <a:prstGeom prst="rect">
            <a:avLst/>
          </a:prstGeom>
        </p:spPr>
      </p:pic>
      <p:pic>
        <p:nvPicPr>
          <p:cNvPr id="51" name="Picture 50">
            <a:extLst>
              <a:ext uri="{FF2B5EF4-FFF2-40B4-BE49-F238E27FC236}">
                <a16:creationId xmlns:a16="http://schemas.microsoft.com/office/drawing/2014/main" id="{C646863E-2D28-487B-A7D0-1A37D57D1FB3}"/>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059827" y="4237674"/>
            <a:ext cx="308344" cy="308344"/>
          </a:xfrm>
          <a:prstGeom prst="rect">
            <a:avLst/>
          </a:prstGeom>
        </p:spPr>
      </p:pic>
      <p:pic>
        <p:nvPicPr>
          <p:cNvPr id="52" name="Picture 51">
            <a:extLst>
              <a:ext uri="{FF2B5EF4-FFF2-40B4-BE49-F238E27FC236}">
                <a16:creationId xmlns:a16="http://schemas.microsoft.com/office/drawing/2014/main" id="{33BA27A9-2A60-4960-B39F-AD4EE2FE1DDB}"/>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053780" y="4633285"/>
            <a:ext cx="308344" cy="308344"/>
          </a:xfrm>
          <a:prstGeom prst="rect">
            <a:avLst/>
          </a:prstGeom>
        </p:spPr>
      </p:pic>
      <p:pic>
        <p:nvPicPr>
          <p:cNvPr id="53" name="Picture 52">
            <a:extLst>
              <a:ext uri="{FF2B5EF4-FFF2-40B4-BE49-F238E27FC236}">
                <a16:creationId xmlns:a16="http://schemas.microsoft.com/office/drawing/2014/main" id="{61576D45-3082-4DF4-AAF0-88E07ED81696}"/>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059827" y="5080808"/>
            <a:ext cx="308344" cy="308344"/>
          </a:xfrm>
          <a:prstGeom prst="rect">
            <a:avLst/>
          </a:prstGeom>
        </p:spPr>
      </p:pic>
      <p:pic>
        <p:nvPicPr>
          <p:cNvPr id="54" name="Picture 53">
            <a:extLst>
              <a:ext uri="{FF2B5EF4-FFF2-40B4-BE49-F238E27FC236}">
                <a16:creationId xmlns:a16="http://schemas.microsoft.com/office/drawing/2014/main" id="{AFA85DB9-EBBF-4CE8-9946-738F19344050}"/>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053780" y="5502455"/>
            <a:ext cx="308344" cy="308344"/>
          </a:xfrm>
          <a:prstGeom prst="rect">
            <a:avLst/>
          </a:prstGeom>
        </p:spPr>
      </p:pic>
    </p:spTree>
    <p:extLst>
      <p:ext uri="{BB962C8B-B14F-4D97-AF65-F5344CB8AC3E}">
        <p14:creationId xmlns:p14="http://schemas.microsoft.com/office/powerpoint/2010/main" val="454055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5079" y="2317466"/>
            <a:ext cx="4544123" cy="3449591"/>
          </a:xfrm>
        </p:spPr>
        <p:txBody>
          <a:bodyPr/>
          <a:lstStyle/>
          <a:p>
            <a:r>
              <a:rPr lang="en-GB" sz="1600" dirty="0">
                <a:solidFill>
                  <a:schemeClr val="tx1"/>
                </a:solidFill>
                <a:latin typeface="Verdana" panose="020B0604030504040204" pitchFamily="34" charset="0"/>
                <a:ea typeface="Verdana" panose="020B0604030504040204" pitchFamily="34" charset="0"/>
              </a:rPr>
              <a:t>If playing an 18 hole round and the player completes more than 9 holes, the score is added to the record.</a:t>
            </a:r>
          </a:p>
          <a:p>
            <a:endParaRPr lang="en-GB" sz="1600" dirty="0">
              <a:solidFill>
                <a:schemeClr val="tx1"/>
              </a:solidFill>
              <a:latin typeface="Verdana" panose="020B0604030504040204" pitchFamily="34" charset="0"/>
              <a:ea typeface="Verdana" panose="020B0604030504040204" pitchFamily="34" charset="0"/>
            </a:endParaRPr>
          </a:p>
          <a:p>
            <a:r>
              <a:rPr lang="en-GB" sz="1600" dirty="0">
                <a:solidFill>
                  <a:schemeClr val="tx1"/>
                </a:solidFill>
                <a:latin typeface="Verdana" panose="020B0604030504040204" pitchFamily="34" charset="0"/>
                <a:ea typeface="Verdana" panose="020B0604030504040204" pitchFamily="34" charset="0"/>
              </a:rPr>
              <a:t>If playing a 9 hole round all holes must be played:</a:t>
            </a:r>
          </a:p>
          <a:p>
            <a:pPr marL="629841" lvl="2" indent="-285750">
              <a:buFont typeface="Courier New" panose="02070309020205020404" pitchFamily="49" charset="0"/>
              <a:buChar char="o"/>
            </a:pPr>
            <a:r>
              <a:rPr lang="en-GB" sz="1600" dirty="0">
                <a:solidFill>
                  <a:schemeClr val="tx1"/>
                </a:solidFill>
                <a:latin typeface="Verdana" panose="020B0604030504040204" pitchFamily="34" charset="0"/>
                <a:ea typeface="Verdana" panose="020B0604030504040204" pitchFamily="34" charset="0"/>
              </a:rPr>
              <a:t>If the minimum number of holes are not played the score is discarded and not included in the players record.</a:t>
            </a:r>
          </a:p>
        </p:txBody>
      </p:sp>
      <p:sp>
        <p:nvSpPr>
          <p:cNvPr id="4" name="Title 3"/>
          <p:cNvSpPr>
            <a:spLocks noGrp="1"/>
          </p:cNvSpPr>
          <p:nvPr>
            <p:ph type="title"/>
          </p:nvPr>
        </p:nvSpPr>
        <p:spPr>
          <a:xfrm>
            <a:off x="0" y="1155173"/>
            <a:ext cx="9144000" cy="914400"/>
          </a:xfrm>
          <a:solidFill>
            <a:srgbClr val="FFC000"/>
          </a:solidFill>
        </p:spPr>
        <p:txBody>
          <a:bodyPr/>
          <a:lstStyle/>
          <a:p>
            <a:r>
              <a:rPr lang="en-GB" dirty="0">
                <a:solidFill>
                  <a:schemeClr val="bg1"/>
                </a:solidFill>
                <a:latin typeface="Verdana" panose="020B0604030504040204" pitchFamily="34" charset="0"/>
                <a:ea typeface="Verdana" panose="020B0604030504040204" pitchFamily="34" charset="0"/>
              </a:rPr>
              <a:t>Minimum Number of Holes</a:t>
            </a:r>
          </a:p>
        </p:txBody>
      </p:sp>
      <p:pic>
        <p:nvPicPr>
          <p:cNvPr id="5" name="Picture 4">
            <a:extLst>
              <a:ext uri="{FF2B5EF4-FFF2-40B4-BE49-F238E27FC236}">
                <a16:creationId xmlns:a16="http://schemas.microsoft.com/office/drawing/2014/main" id="{DDB55088-B8CC-48F4-8F32-6E6D55EC26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56236" y="2069348"/>
            <a:ext cx="2990814" cy="29947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8687" y="207557"/>
            <a:ext cx="1859441" cy="739204"/>
          </a:xfrm>
          <a:prstGeom prst="rect">
            <a:avLst/>
          </a:prstGeom>
        </p:spPr>
      </p:pic>
    </p:spTree>
    <p:extLst>
      <p:ext uri="{BB962C8B-B14F-4D97-AF65-F5344CB8AC3E}">
        <p14:creationId xmlns:p14="http://schemas.microsoft.com/office/powerpoint/2010/main" val="2731284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5079" y="2362733"/>
            <a:ext cx="4544123" cy="3232309"/>
          </a:xfrm>
        </p:spPr>
        <p:txBody>
          <a:bodyPr/>
          <a:lstStyle/>
          <a:p>
            <a:pPr marL="214313" indent="-214313">
              <a:buFont typeface="Arial" panose="020B0604020202020204" pitchFamily="34" charset="0"/>
              <a:buChar char="•"/>
            </a:pPr>
            <a:r>
              <a:rPr lang="en-GB" sz="1600" dirty="0">
                <a:solidFill>
                  <a:schemeClr val="tx1"/>
                </a:solidFill>
                <a:latin typeface="Verdana" panose="020B0604030504040204" pitchFamily="34" charset="0"/>
                <a:ea typeface="Verdana" panose="020B0604030504040204" pitchFamily="34" charset="0"/>
              </a:rPr>
              <a:t>By Net Double Bogey for a high score</a:t>
            </a:r>
          </a:p>
          <a:p>
            <a:r>
              <a:rPr lang="en-GB" sz="1600" dirty="0">
                <a:solidFill>
                  <a:schemeClr val="tx1"/>
                </a:solidFill>
                <a:latin typeface="Verdana" panose="020B0604030504040204" pitchFamily="34" charset="0"/>
                <a:ea typeface="Verdana" panose="020B0604030504040204" pitchFamily="34" charset="0"/>
              </a:rPr>
              <a:t>Or</a:t>
            </a:r>
          </a:p>
          <a:p>
            <a:pPr marL="214313" indent="-214313">
              <a:buFont typeface="Arial" panose="020B0604020202020204" pitchFamily="34" charset="0"/>
              <a:buChar char="•"/>
            </a:pPr>
            <a:r>
              <a:rPr lang="en-GB" sz="1600" dirty="0">
                <a:solidFill>
                  <a:schemeClr val="tx1"/>
                </a:solidFill>
                <a:latin typeface="Verdana" panose="020B0604030504040204" pitchFamily="34" charset="0"/>
                <a:ea typeface="Verdana" panose="020B0604030504040204" pitchFamily="34" charset="0"/>
              </a:rPr>
              <a:t>If all holes haven’t been played, recording a Net Par on the holes not played.</a:t>
            </a:r>
          </a:p>
          <a:p>
            <a:pPr marL="214313" indent="-214313">
              <a:buFont typeface="Arial" panose="020B0604020202020204" pitchFamily="34" charset="0"/>
              <a:buChar char="•"/>
            </a:pPr>
            <a:endParaRPr lang="en-GB" sz="1600" dirty="0">
              <a:solidFill>
                <a:schemeClr val="tx1"/>
              </a:solidFill>
              <a:latin typeface="Verdana" panose="020B0604030504040204" pitchFamily="34" charset="0"/>
              <a:ea typeface="Verdana" panose="020B0604030504040204" pitchFamily="34" charset="0"/>
            </a:endParaRPr>
          </a:p>
          <a:p>
            <a:r>
              <a:rPr lang="en-GB" sz="1600" dirty="0">
                <a:solidFill>
                  <a:schemeClr val="tx1"/>
                </a:solidFill>
                <a:latin typeface="Verdana" panose="020B0604030504040204" pitchFamily="34" charset="0"/>
                <a:ea typeface="Verdana" panose="020B0604030504040204" pitchFamily="34" charset="0"/>
              </a:rPr>
              <a:t>Exception: If less than 14 holes of 18 hole round have been played, net par +1 stroke must be added to the first hole not played and net par to remaining un-played holes.</a:t>
            </a:r>
          </a:p>
          <a:p>
            <a:endParaRPr lang="en-GB" sz="1600" dirty="0">
              <a:solidFill>
                <a:schemeClr val="tx1"/>
              </a:solidFill>
              <a:latin typeface="Verdana" panose="020B0604030504040204" pitchFamily="34" charset="0"/>
              <a:ea typeface="Verdana" panose="020B0604030504040204" pitchFamily="34" charset="0"/>
            </a:endParaRPr>
          </a:p>
          <a:p>
            <a:r>
              <a:rPr lang="en-GB" sz="1600" dirty="0">
                <a:solidFill>
                  <a:schemeClr val="tx1"/>
                </a:solidFill>
                <a:latin typeface="Verdana" panose="020B0604030504040204" pitchFamily="34" charset="0"/>
                <a:ea typeface="Verdana" panose="020B0604030504040204" pitchFamily="34" charset="0"/>
              </a:rPr>
              <a:t>These adjustments are made using the course handicap and will be applied by the computer.</a:t>
            </a:r>
          </a:p>
        </p:txBody>
      </p:sp>
      <p:pic>
        <p:nvPicPr>
          <p:cNvPr id="6" name="Picture Placeholder 5">
            <a:extLst>
              <a:ext uri="{FF2B5EF4-FFF2-40B4-BE49-F238E27FC236}">
                <a16:creationId xmlns:a16="http://schemas.microsoft.com/office/drawing/2014/main" id="{DDB55088-B8CC-48F4-8F32-6E6D55EC2668}"/>
              </a:ext>
            </a:extLst>
          </p:cNvPr>
          <p:cNvPicPr>
            <a:picLocks noGrp="1" noChangeAspect="1"/>
          </p:cNvPicPr>
          <p:nvPr>
            <p:ph type="pic" sz="quarter" idx="16"/>
          </p:nvPr>
        </p:nvPicPr>
        <p:blipFill>
          <a:blip r:embed="rId3" cstate="email">
            <a:extLst>
              <a:ext uri="{28A0092B-C50C-407E-A947-70E740481C1C}">
                <a14:useLocalDpi xmlns:a14="http://schemas.microsoft.com/office/drawing/2010/main"/>
              </a:ext>
            </a:extLst>
          </a:blip>
          <a:srcRect l="467" r="467"/>
          <a:stretch>
            <a:fillRect/>
          </a:stretch>
        </p:blipFill>
        <p:spPr>
          <a:xfrm>
            <a:off x="5334000" y="1745479"/>
            <a:ext cx="3255227" cy="3292118"/>
          </a:xfrm>
          <a:prstGeom prst="rect">
            <a:avLst/>
          </a:prstGeom>
        </p:spPr>
      </p:pic>
      <p:sp>
        <p:nvSpPr>
          <p:cNvPr id="4" name="Title 3"/>
          <p:cNvSpPr>
            <a:spLocks noGrp="1"/>
          </p:cNvSpPr>
          <p:nvPr>
            <p:ph type="title"/>
          </p:nvPr>
        </p:nvSpPr>
        <p:spPr>
          <a:xfrm>
            <a:off x="0" y="1288279"/>
            <a:ext cx="9144000" cy="914400"/>
          </a:xfrm>
        </p:spPr>
        <p:txBody>
          <a:bodyPr/>
          <a:lstStyle/>
          <a:p>
            <a:r>
              <a:rPr lang="en-GB" dirty="0">
                <a:latin typeface="Verdana" panose="020B0604030504040204" pitchFamily="34" charset="0"/>
                <a:ea typeface="Verdana" panose="020B0604030504040204" pitchFamily="34" charset="0"/>
              </a:rPr>
              <a:t>Hole Scores May Be Adjusted</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8687" y="207557"/>
            <a:ext cx="1859441" cy="739204"/>
          </a:xfrm>
          <a:prstGeom prst="rect">
            <a:avLst/>
          </a:prstGeom>
        </p:spPr>
      </p:pic>
    </p:spTree>
    <p:extLst>
      <p:ext uri="{BB962C8B-B14F-4D97-AF65-F5344CB8AC3E}">
        <p14:creationId xmlns:p14="http://schemas.microsoft.com/office/powerpoint/2010/main" val="2980762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50452A-76D2-4976-B43D-A93BA9509DED}"/>
              </a:ext>
            </a:extLst>
          </p:cNvPr>
          <p:cNvSpPr>
            <a:spLocks noGrp="1"/>
          </p:cNvSpPr>
          <p:nvPr>
            <p:ph idx="1"/>
          </p:nvPr>
        </p:nvSpPr>
        <p:spPr>
          <a:xfrm>
            <a:off x="490538" y="2131978"/>
            <a:ext cx="4815754" cy="4023016"/>
          </a:xfrm>
        </p:spPr>
        <p:txBody>
          <a:bodyPr anchor="t">
            <a:noAutofit/>
          </a:bodyPr>
          <a:lstStyle/>
          <a:p>
            <a:r>
              <a:rPr lang="en-US" sz="1600" dirty="0">
                <a:solidFill>
                  <a:schemeClr val="tx1"/>
                </a:solidFill>
                <a:latin typeface="Verdana" panose="020B0604030504040204" pitchFamily="34" charset="0"/>
                <a:ea typeface="Verdana" panose="020B0604030504040204" pitchFamily="34" charset="0"/>
              </a:rPr>
              <a:t>The Idea of pre-registration/supplementary score will remain unchanged from current CONGU regulations. </a:t>
            </a:r>
          </a:p>
          <a:p>
            <a:endParaRPr lang="en-US" sz="1600" dirty="0">
              <a:solidFill>
                <a:schemeClr val="tx1"/>
              </a:solidFill>
              <a:latin typeface="Verdana" panose="020B0604030504040204" pitchFamily="34" charset="0"/>
              <a:ea typeface="Verdana" panose="020B0604030504040204" pitchFamily="34" charset="0"/>
            </a:endParaRPr>
          </a:p>
          <a:p>
            <a:r>
              <a:rPr lang="en-US" sz="1600" dirty="0">
                <a:solidFill>
                  <a:schemeClr val="tx1"/>
                </a:solidFill>
                <a:latin typeface="Verdana" panose="020B0604030504040204" pitchFamily="34" charset="0"/>
                <a:ea typeface="Verdana" panose="020B0604030504040204" pitchFamily="34" charset="0"/>
              </a:rPr>
              <a:t>Such pre-registration must be made:</a:t>
            </a:r>
            <a:endParaRPr lang="en-GB" sz="1600" dirty="0">
              <a:solidFill>
                <a:schemeClr val="tx1"/>
              </a:solidFill>
              <a:latin typeface="Verdana" panose="020B0604030504040204" pitchFamily="34" charset="0"/>
              <a:ea typeface="Verdana" panose="020B0604030504040204" pitchFamily="34" charset="0"/>
            </a:endParaRPr>
          </a:p>
          <a:p>
            <a:pPr marL="407194" indent="-214313">
              <a:buFont typeface="Courier New" panose="02070309020205020404" pitchFamily="49" charset="0"/>
              <a:buChar char="o"/>
            </a:pPr>
            <a:r>
              <a:rPr lang="en-GB" sz="1600" dirty="0">
                <a:solidFill>
                  <a:schemeClr val="tx1"/>
                </a:solidFill>
                <a:latin typeface="Verdana" panose="020B0604030504040204" pitchFamily="34" charset="0"/>
                <a:ea typeface="Verdana" panose="020B0604030504040204" pitchFamily="34" charset="0"/>
              </a:rPr>
              <a:t>Before the player starts the round, and</a:t>
            </a:r>
          </a:p>
          <a:p>
            <a:pPr marL="407194" indent="-214313">
              <a:buFont typeface="Courier New" panose="02070309020205020404" pitchFamily="49" charset="0"/>
              <a:buChar char="o"/>
            </a:pPr>
            <a:r>
              <a:rPr lang="en-GB" sz="1600" dirty="0">
                <a:solidFill>
                  <a:schemeClr val="tx1"/>
                </a:solidFill>
                <a:latin typeface="Verdana" panose="020B0604030504040204" pitchFamily="34" charset="0"/>
                <a:ea typeface="Verdana" panose="020B0604030504040204" pitchFamily="34" charset="0"/>
              </a:rPr>
              <a:t>In the manner prescribed by the Handicap Committee. </a:t>
            </a:r>
          </a:p>
          <a:p>
            <a:endParaRPr lang="en-GB" sz="1600" b="1" dirty="0">
              <a:solidFill>
                <a:schemeClr val="tx1"/>
              </a:solidFill>
              <a:latin typeface="Verdana" panose="020B0604030504040204" pitchFamily="34" charset="0"/>
              <a:ea typeface="Verdana" panose="020B0604030504040204" pitchFamily="34" charset="0"/>
            </a:endParaRPr>
          </a:p>
          <a:p>
            <a:r>
              <a:rPr lang="en-GB" sz="1600" dirty="0">
                <a:solidFill>
                  <a:schemeClr val="tx1"/>
                </a:solidFill>
                <a:latin typeface="Verdana" panose="020B0604030504040204" pitchFamily="34" charset="0"/>
                <a:ea typeface="Verdana" panose="020B0604030504040204" pitchFamily="34" charset="0"/>
              </a:rPr>
              <a:t>You can be considered to have pre-registered their intent to submit a score if playing in a regular, organized event with other players.</a:t>
            </a:r>
          </a:p>
        </p:txBody>
      </p:sp>
      <p:sp>
        <p:nvSpPr>
          <p:cNvPr id="4" name="Title 3">
            <a:extLst>
              <a:ext uri="{FF2B5EF4-FFF2-40B4-BE49-F238E27FC236}">
                <a16:creationId xmlns:a16="http://schemas.microsoft.com/office/drawing/2014/main" id="{E7437ACB-1E02-4808-B010-9E97E6E5FBAF}"/>
              </a:ext>
            </a:extLst>
          </p:cNvPr>
          <p:cNvSpPr>
            <a:spLocks noGrp="1"/>
          </p:cNvSpPr>
          <p:nvPr>
            <p:ph type="title"/>
          </p:nvPr>
        </p:nvSpPr>
        <p:spPr>
          <a:xfrm>
            <a:off x="0" y="1049764"/>
            <a:ext cx="9144000" cy="914400"/>
          </a:xfrm>
        </p:spPr>
        <p:txBody>
          <a:bodyPr/>
          <a:lstStyle/>
          <a:p>
            <a:r>
              <a:rPr lang="en-US" dirty="0">
                <a:latin typeface="Verdana" panose="020B0604030504040204" pitchFamily="34" charset="0"/>
                <a:ea typeface="Verdana" panose="020B0604030504040204" pitchFamily="34" charset="0"/>
              </a:rPr>
              <a:t>Pre-Registration/Supplementary Scores</a:t>
            </a:r>
          </a:p>
        </p:txBody>
      </p:sp>
      <p:pic>
        <p:nvPicPr>
          <p:cNvPr id="9" name="Graphic 8" descr="Golf">
            <a:extLst>
              <a:ext uri="{FF2B5EF4-FFF2-40B4-BE49-F238E27FC236}">
                <a16:creationId xmlns:a16="http://schemas.microsoft.com/office/drawing/2014/main" id="{6129A290-E949-4CFD-B5B1-905951B21DB8}"/>
              </a:ext>
            </a:extLst>
          </p:cNvPr>
          <p:cNvPicPr>
            <a:picLocks noChangeAspect="1"/>
          </p:cNvPicPr>
          <p:nvPr/>
        </p:nvPicPr>
        <p:blipFill>
          <a:blip>
            <a:extLst/>
          </a:blip>
          <a:stretch>
            <a:fillRect/>
          </a:stretch>
        </p:blipFill>
        <p:spPr>
          <a:xfrm>
            <a:off x="6673807" y="1819884"/>
            <a:ext cx="577469" cy="577469"/>
          </a:xfrm>
          <a:prstGeom prst="rect">
            <a:avLst/>
          </a:prstGeom>
        </p:spPr>
      </p:pic>
      <p:pic>
        <p:nvPicPr>
          <p:cNvPr id="5" name="Picture 4">
            <a:extLst>
              <a:ext uri="{FF2B5EF4-FFF2-40B4-BE49-F238E27FC236}">
                <a16:creationId xmlns:a16="http://schemas.microsoft.com/office/drawing/2014/main" id="{94E0AA47-55C0-4C51-8BCF-5B8CE345B9CC}"/>
              </a:ext>
            </a:extLst>
          </p:cNvPr>
          <p:cNvPicPr>
            <a:picLocks noChangeAspect="1"/>
          </p:cNvPicPr>
          <p:nvPr/>
        </p:nvPicPr>
        <p:blipFill>
          <a:blip r:embed="rId3"/>
          <a:stretch>
            <a:fillRect/>
          </a:stretch>
        </p:blipFill>
        <p:spPr>
          <a:xfrm rot="21333113">
            <a:off x="5123280" y="1718449"/>
            <a:ext cx="3829340" cy="1757539"/>
          </a:xfrm>
          <a:prstGeom prst="rect">
            <a:avLst/>
          </a:prstGeom>
        </p:spPr>
      </p:pic>
      <p:pic>
        <p:nvPicPr>
          <p:cNvPr id="3" name="Picture 2">
            <a:extLst>
              <a:ext uri="{FF2B5EF4-FFF2-40B4-BE49-F238E27FC236}">
                <a16:creationId xmlns:a16="http://schemas.microsoft.com/office/drawing/2014/main" id="{45303EE3-9E40-4F80-8D11-6FE9FA5A8CF4}"/>
              </a:ext>
            </a:extLst>
          </p:cNvPr>
          <p:cNvPicPr>
            <a:picLocks noChangeAspect="1"/>
          </p:cNvPicPr>
          <p:nvPr/>
        </p:nvPicPr>
        <p:blipFill>
          <a:blip r:embed="rId4"/>
          <a:stretch>
            <a:fillRect/>
          </a:stretch>
        </p:blipFill>
        <p:spPr>
          <a:xfrm>
            <a:off x="6095946" y="2587091"/>
            <a:ext cx="2050020" cy="205002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8687" y="207557"/>
            <a:ext cx="1859441" cy="739204"/>
          </a:xfrm>
          <a:prstGeom prst="rect">
            <a:avLst/>
          </a:prstGeom>
        </p:spPr>
      </p:pic>
    </p:spTree>
    <p:extLst>
      <p:ext uri="{BB962C8B-B14F-4D97-AF65-F5344CB8AC3E}">
        <p14:creationId xmlns:p14="http://schemas.microsoft.com/office/powerpoint/2010/main" val="1773144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5FD6A4-B9E4-4E3F-8674-01FC1065642C}"/>
              </a:ext>
            </a:extLst>
          </p:cNvPr>
          <p:cNvSpPr>
            <a:spLocks noGrp="1"/>
          </p:cNvSpPr>
          <p:nvPr>
            <p:ph type="title"/>
          </p:nvPr>
        </p:nvSpPr>
        <p:spPr>
          <a:xfrm>
            <a:off x="0" y="1712261"/>
            <a:ext cx="9144000" cy="584372"/>
          </a:xfrm>
          <a:solidFill>
            <a:srgbClr val="ED7D31"/>
          </a:solidFill>
        </p:spPr>
        <p:txBody>
          <a:bodyPr/>
          <a:lstStyle/>
          <a:p>
            <a:r>
              <a:rPr lang="en-US" dirty="0">
                <a:solidFill>
                  <a:schemeClr val="bg1"/>
                </a:solidFill>
                <a:latin typeface="Verdana" panose="020B0604030504040204" pitchFamily="34" charset="0"/>
                <a:ea typeface="Verdana" panose="020B0604030504040204" pitchFamily="34" charset="0"/>
              </a:rPr>
              <a:t>When to Submit Score</a:t>
            </a:r>
          </a:p>
        </p:txBody>
      </p:sp>
      <p:graphicFrame>
        <p:nvGraphicFramePr>
          <p:cNvPr id="2" name="Table 1">
            <a:extLst>
              <a:ext uri="{FF2B5EF4-FFF2-40B4-BE49-F238E27FC236}">
                <a16:creationId xmlns:a16="http://schemas.microsoft.com/office/drawing/2014/main" id="{AEEA3ED2-17F9-4489-A49A-B5B4C64F2FD6}"/>
              </a:ext>
            </a:extLst>
          </p:cNvPr>
          <p:cNvGraphicFramePr>
            <a:graphicFrameLocks noGrp="1"/>
          </p:cNvGraphicFramePr>
          <p:nvPr>
            <p:extLst>
              <p:ext uri="{D42A27DB-BD31-4B8C-83A1-F6EECF244321}">
                <p14:modId xmlns:p14="http://schemas.microsoft.com/office/powerpoint/2010/main" val="1099594682"/>
              </p:ext>
            </p:extLst>
          </p:nvPr>
        </p:nvGraphicFramePr>
        <p:xfrm>
          <a:off x="496580" y="3027953"/>
          <a:ext cx="5772912" cy="1898979"/>
        </p:xfrm>
        <a:graphic>
          <a:graphicData uri="http://schemas.openxmlformats.org/drawingml/2006/table">
            <a:tbl>
              <a:tblPr firstRow="1" firstCol="1" bandRow="1"/>
              <a:tblGrid>
                <a:gridCol w="2017174">
                  <a:extLst>
                    <a:ext uri="{9D8B030D-6E8A-4147-A177-3AD203B41FA5}">
                      <a16:colId xmlns:a16="http://schemas.microsoft.com/office/drawing/2014/main" val="1282275060"/>
                    </a:ext>
                  </a:extLst>
                </a:gridCol>
                <a:gridCol w="1889515">
                  <a:extLst>
                    <a:ext uri="{9D8B030D-6E8A-4147-A177-3AD203B41FA5}">
                      <a16:colId xmlns:a16="http://schemas.microsoft.com/office/drawing/2014/main" val="3582996652"/>
                    </a:ext>
                  </a:extLst>
                </a:gridCol>
                <a:gridCol w="1866223">
                  <a:extLst>
                    <a:ext uri="{9D8B030D-6E8A-4147-A177-3AD203B41FA5}">
                      <a16:colId xmlns:a16="http://schemas.microsoft.com/office/drawing/2014/main" val="2858577648"/>
                    </a:ext>
                  </a:extLst>
                </a:gridCol>
              </a:tblGrid>
              <a:tr h="644517">
                <a:tc>
                  <a:txBody>
                    <a:bodyPr/>
                    <a:lstStyle/>
                    <a:p>
                      <a:pPr algn="ctr">
                        <a:lnSpc>
                          <a:spcPct val="90000"/>
                        </a:lnSpc>
                        <a:spcAft>
                          <a:spcPts val="200"/>
                        </a:spcAft>
                      </a:pPr>
                      <a:r>
                        <a:rPr lang="en-AU" sz="1400" b="0" dirty="0">
                          <a:effectLst/>
                          <a:latin typeface="Verdana" panose="020B0604030504040204" pitchFamily="34" charset="0"/>
                          <a:ea typeface="Verdana" panose="020B0604030504040204" pitchFamily="34" charset="0"/>
                          <a:cs typeface="Calibri" panose="020F0502020204030204" pitchFamily="34" charset="0"/>
                        </a:rPr>
                        <a:t> </a:t>
                      </a:r>
                      <a:endParaRPr lang="en-GB" sz="1400" b="0" dirty="0">
                        <a:effectLst/>
                        <a:latin typeface="Verdana" panose="020B0604030504040204" pitchFamily="34" charset="0"/>
                        <a:ea typeface="Verdana" panose="020B0604030504040204" pitchFamily="34" charset="0"/>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spcAft>
                          <a:spcPts val="200"/>
                        </a:spcAft>
                      </a:pPr>
                      <a:r>
                        <a:rPr lang="en-AU" sz="1400" b="0" dirty="0">
                          <a:solidFill>
                            <a:schemeClr val="bg1"/>
                          </a:solidFill>
                          <a:effectLst/>
                          <a:latin typeface="Verdana" panose="020B0604030504040204" pitchFamily="34" charset="0"/>
                          <a:ea typeface="Verdana" panose="020B0604030504040204" pitchFamily="34" charset="0"/>
                          <a:cs typeface="Calibri" panose="020F0502020204030204" pitchFamily="34" charset="0"/>
                        </a:rPr>
                        <a:t>Format Authorized at Home</a:t>
                      </a:r>
                      <a:endParaRPr lang="en-GB" sz="1400" b="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lnSpc>
                          <a:spcPct val="90000"/>
                        </a:lnSpc>
                        <a:spcAft>
                          <a:spcPts val="200"/>
                        </a:spcAft>
                      </a:pPr>
                      <a:r>
                        <a:rPr lang="en-AU" sz="1400" b="0" dirty="0">
                          <a:solidFill>
                            <a:schemeClr val="bg1"/>
                          </a:solidFill>
                          <a:effectLst/>
                          <a:latin typeface="Verdana" panose="020B0604030504040204" pitchFamily="34" charset="0"/>
                          <a:ea typeface="Verdana" panose="020B0604030504040204" pitchFamily="34" charset="0"/>
                          <a:cs typeface="Calibri" panose="020F0502020204030204" pitchFamily="34" charset="0"/>
                        </a:rPr>
                        <a:t>Format Unauthorized at Home</a:t>
                      </a:r>
                      <a:endParaRPr lang="en-GB" sz="1400" b="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4195472573"/>
                  </a:ext>
                </a:extLst>
              </a:tr>
              <a:tr h="644517">
                <a:tc>
                  <a:txBody>
                    <a:bodyPr/>
                    <a:lstStyle/>
                    <a:p>
                      <a:pPr algn="ctr">
                        <a:lnSpc>
                          <a:spcPct val="90000"/>
                        </a:lnSpc>
                        <a:spcAft>
                          <a:spcPts val="200"/>
                        </a:spcAft>
                      </a:pPr>
                      <a:r>
                        <a:rPr lang="en-AU" sz="1400" b="0" dirty="0">
                          <a:solidFill>
                            <a:schemeClr val="bg1"/>
                          </a:solidFill>
                          <a:effectLst/>
                          <a:latin typeface="Verdana" panose="020B0604030504040204" pitchFamily="34" charset="0"/>
                          <a:ea typeface="Verdana" panose="020B0604030504040204" pitchFamily="34" charset="0"/>
                          <a:cs typeface="Calibri" panose="020F0502020204030204" pitchFamily="34" charset="0"/>
                        </a:rPr>
                        <a:t>Round Played Away in Authorized Format </a:t>
                      </a:r>
                      <a:endParaRPr lang="en-GB" sz="1400" b="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FDF"/>
                    </a:solidFill>
                  </a:tcPr>
                </a:tc>
                <a:tc>
                  <a:txBody>
                    <a:bodyPr/>
                    <a:lstStyle/>
                    <a:p>
                      <a:pPr algn="ctr">
                        <a:lnSpc>
                          <a:spcPct val="90000"/>
                        </a:lnSpc>
                        <a:spcAft>
                          <a:spcPts val="200"/>
                        </a:spcAft>
                      </a:pPr>
                      <a:r>
                        <a:rPr lang="en-AU" sz="1400" dirty="0">
                          <a:effectLst/>
                          <a:latin typeface="Verdana" panose="020B0604030504040204" pitchFamily="34" charset="0"/>
                          <a:ea typeface="Verdana" panose="020B0604030504040204" pitchFamily="34" charset="0"/>
                          <a:cs typeface="Calibri" panose="020F0502020204030204" pitchFamily="34" charset="0"/>
                        </a:rPr>
                        <a:t>Submit score</a:t>
                      </a:r>
                      <a:endParaRPr lang="en-GB"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lnSpc>
                          <a:spcPct val="90000"/>
                        </a:lnSpc>
                        <a:spcAft>
                          <a:spcPts val="200"/>
                        </a:spcAft>
                      </a:pPr>
                      <a:r>
                        <a:rPr lang="en-AU" sz="1400" dirty="0">
                          <a:effectLst/>
                          <a:latin typeface="Verdana" panose="020B0604030504040204" pitchFamily="34" charset="0"/>
                          <a:ea typeface="Verdana" panose="020B0604030504040204" pitchFamily="34" charset="0"/>
                          <a:cs typeface="Calibri" panose="020F0502020204030204" pitchFamily="34" charset="0"/>
                        </a:rPr>
                        <a:t>Submit score</a:t>
                      </a:r>
                      <a:endParaRPr lang="en-GB"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656336395"/>
                  </a:ext>
                </a:extLst>
              </a:tr>
              <a:tr h="609945">
                <a:tc>
                  <a:txBody>
                    <a:bodyPr/>
                    <a:lstStyle/>
                    <a:p>
                      <a:pPr algn="ctr">
                        <a:lnSpc>
                          <a:spcPct val="90000"/>
                        </a:lnSpc>
                        <a:spcAft>
                          <a:spcPts val="200"/>
                        </a:spcAft>
                      </a:pPr>
                      <a:r>
                        <a:rPr lang="en-AU" sz="1400" b="0" dirty="0">
                          <a:solidFill>
                            <a:schemeClr val="bg1"/>
                          </a:solidFill>
                          <a:effectLst/>
                          <a:latin typeface="Verdana" panose="020B0604030504040204" pitchFamily="34" charset="0"/>
                          <a:ea typeface="Verdana" panose="020B0604030504040204" pitchFamily="34" charset="0"/>
                          <a:cs typeface="Calibri" panose="020F0502020204030204" pitchFamily="34" charset="0"/>
                        </a:rPr>
                        <a:t>Round Played Away in Unauthorized Format</a:t>
                      </a:r>
                      <a:endParaRPr lang="en-GB" sz="1400" b="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FDF"/>
                    </a:solidFill>
                  </a:tcPr>
                </a:tc>
                <a:tc>
                  <a:txBody>
                    <a:bodyPr/>
                    <a:lstStyle/>
                    <a:p>
                      <a:pPr algn="ctr">
                        <a:lnSpc>
                          <a:spcPct val="90000"/>
                        </a:lnSpc>
                        <a:spcAft>
                          <a:spcPts val="200"/>
                        </a:spcAft>
                      </a:pPr>
                      <a:r>
                        <a:rPr lang="en-AU" sz="1400" dirty="0">
                          <a:effectLst/>
                          <a:latin typeface="Verdana" panose="020B0604030504040204" pitchFamily="34" charset="0"/>
                          <a:ea typeface="Verdana" panose="020B0604030504040204" pitchFamily="34" charset="0"/>
                          <a:cs typeface="Calibri" panose="020F0502020204030204" pitchFamily="34" charset="0"/>
                        </a:rPr>
                        <a:t>Submit score</a:t>
                      </a:r>
                      <a:endParaRPr lang="en-GB"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lnSpc>
                          <a:spcPct val="90000"/>
                        </a:lnSpc>
                        <a:spcAft>
                          <a:spcPts val="200"/>
                        </a:spcAft>
                      </a:pPr>
                      <a:r>
                        <a:rPr lang="en-AU" sz="1400" dirty="0">
                          <a:effectLst/>
                          <a:latin typeface="Verdana" panose="020B0604030504040204" pitchFamily="34" charset="0"/>
                          <a:ea typeface="Verdana" panose="020B0604030504040204" pitchFamily="34" charset="0"/>
                          <a:cs typeface="Calibri" panose="020F0502020204030204" pitchFamily="34" charset="0"/>
                        </a:rPr>
                        <a:t>Not acceptable</a:t>
                      </a:r>
                      <a:endParaRPr lang="en-GB"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2543602243"/>
                  </a:ext>
                </a:extLst>
              </a:tr>
            </a:tbl>
          </a:graphicData>
        </a:graphic>
      </p:graphicFrame>
      <p:pic>
        <p:nvPicPr>
          <p:cNvPr id="5" name="Picture 4">
            <a:extLst>
              <a:ext uri="{FF2B5EF4-FFF2-40B4-BE49-F238E27FC236}">
                <a16:creationId xmlns:a16="http://schemas.microsoft.com/office/drawing/2014/main" id="{F052CA78-ECE6-4F3F-8DED-3791B76E4C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97311" y="3446099"/>
            <a:ext cx="2554910" cy="189897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8687" y="207557"/>
            <a:ext cx="1859441" cy="739204"/>
          </a:xfrm>
          <a:prstGeom prst="rect">
            <a:avLst/>
          </a:prstGeom>
        </p:spPr>
      </p:pic>
    </p:spTree>
    <p:extLst>
      <p:ext uri="{BB962C8B-B14F-4D97-AF65-F5344CB8AC3E}">
        <p14:creationId xmlns:p14="http://schemas.microsoft.com/office/powerpoint/2010/main" val="627493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20FE57-11E0-45B8-879D-8A23F35B37AD}"/>
              </a:ext>
            </a:extLst>
          </p:cNvPr>
          <p:cNvSpPr>
            <a:spLocks noGrp="1"/>
          </p:cNvSpPr>
          <p:nvPr>
            <p:ph idx="1"/>
          </p:nvPr>
        </p:nvSpPr>
        <p:spPr>
          <a:xfrm>
            <a:off x="490538" y="2262304"/>
            <a:ext cx="4544123" cy="2843850"/>
          </a:xfrm>
        </p:spPr>
        <p:txBody>
          <a:bodyPr/>
          <a:lstStyle/>
          <a:p>
            <a:r>
              <a:rPr lang="en-US" sz="1600" dirty="0">
                <a:solidFill>
                  <a:schemeClr val="tx1"/>
                </a:solidFill>
                <a:latin typeface="Verdana" panose="020B0604030504040204" pitchFamily="34" charset="0"/>
                <a:ea typeface="Verdana" panose="020B0604030504040204" pitchFamily="34" charset="0"/>
              </a:rPr>
              <a:t>The options are:</a:t>
            </a:r>
          </a:p>
          <a:p>
            <a:endParaRPr lang="en-US" sz="1600" dirty="0">
              <a:solidFill>
                <a:schemeClr val="tx1"/>
              </a:solidFill>
              <a:latin typeface="Verdana" panose="020B0604030504040204" pitchFamily="34" charset="0"/>
              <a:ea typeface="Verdana" panose="020B0604030504040204" pitchFamily="34" charset="0"/>
            </a:endParaRPr>
          </a:p>
          <a:p>
            <a:r>
              <a:rPr lang="en-US" sz="1600" dirty="0">
                <a:solidFill>
                  <a:schemeClr val="tx1"/>
                </a:solidFill>
                <a:latin typeface="Verdana" panose="020B0604030504040204" pitchFamily="34" charset="0"/>
                <a:ea typeface="Verdana" panose="020B0604030504040204" pitchFamily="34" charset="0"/>
              </a:rPr>
              <a:t>Score must be certified by a marker prior to submission, and</a:t>
            </a:r>
          </a:p>
          <a:p>
            <a:pPr marL="214313" indent="-214313">
              <a:buFont typeface="Arial" panose="020B0604020202020204" pitchFamily="34" charset="0"/>
              <a:buChar char="•"/>
            </a:pPr>
            <a:endParaRPr lang="en-US" sz="1600" dirty="0">
              <a:solidFill>
                <a:schemeClr val="tx1"/>
              </a:solidFill>
              <a:latin typeface="Verdana" panose="020B0604030504040204" pitchFamily="34" charset="0"/>
              <a:ea typeface="Verdana" panose="020B0604030504040204" pitchFamily="34" charset="0"/>
            </a:endParaRPr>
          </a:p>
          <a:p>
            <a:r>
              <a:rPr lang="en-US" sz="1600" dirty="0">
                <a:solidFill>
                  <a:schemeClr val="tx1"/>
                </a:solidFill>
                <a:latin typeface="Verdana" panose="020B0604030504040204" pitchFamily="34" charset="0"/>
                <a:ea typeface="Verdana" panose="020B0604030504040204" pitchFamily="34" charset="0"/>
              </a:rPr>
              <a:t>Score must be available for peer review as soon as possible after being posted to the scoring record.</a:t>
            </a:r>
          </a:p>
          <a:p>
            <a:pPr marL="214313" indent="-214313">
              <a:buFont typeface="Arial" panose="020B0604020202020204" pitchFamily="34" charset="0"/>
              <a:buChar char="•"/>
            </a:pPr>
            <a:endParaRPr lang="en-US" sz="1600" dirty="0">
              <a:solidFill>
                <a:schemeClr val="tx1"/>
              </a:solidFill>
              <a:latin typeface="Verdana" panose="020B0604030504040204" pitchFamily="34" charset="0"/>
              <a:ea typeface="Verdana" panose="020B0604030504040204" pitchFamily="34" charset="0"/>
            </a:endParaRPr>
          </a:p>
          <a:p>
            <a:pPr marL="214313" indent="-214313">
              <a:buFont typeface="Arial" panose="020B0604020202020204" pitchFamily="34" charset="0"/>
              <a:buChar char="•"/>
            </a:pPr>
            <a:endParaRPr lang="en-US" sz="1600" dirty="0">
              <a:latin typeface="Verdana" panose="020B0604030504040204" pitchFamily="34" charset="0"/>
              <a:ea typeface="Verdana" panose="020B0604030504040204" pitchFamily="34" charset="0"/>
            </a:endParaRPr>
          </a:p>
          <a:p>
            <a:r>
              <a:rPr lang="en-US" sz="1600" b="1" dirty="0">
                <a:latin typeface="Verdana" panose="020B0604030504040204" pitchFamily="34" charset="0"/>
                <a:ea typeface="Verdana" panose="020B0604030504040204" pitchFamily="34" charset="0"/>
              </a:rPr>
              <a:t> </a:t>
            </a:r>
          </a:p>
          <a:p>
            <a:pPr marL="214313" indent="-214313">
              <a:buFont typeface="Arial" panose="020B0604020202020204" pitchFamily="34" charset="0"/>
              <a:buChar char="•"/>
            </a:pPr>
            <a:endParaRPr lang="en-US" sz="1500" dirty="0"/>
          </a:p>
        </p:txBody>
      </p:sp>
      <p:sp>
        <p:nvSpPr>
          <p:cNvPr id="4" name="Title 3">
            <a:extLst>
              <a:ext uri="{FF2B5EF4-FFF2-40B4-BE49-F238E27FC236}">
                <a16:creationId xmlns:a16="http://schemas.microsoft.com/office/drawing/2014/main" id="{AB9858F2-7750-4374-831A-749FF0B0BFD9}"/>
              </a:ext>
            </a:extLst>
          </p:cNvPr>
          <p:cNvSpPr>
            <a:spLocks noGrp="1"/>
          </p:cNvSpPr>
          <p:nvPr>
            <p:ph type="title"/>
          </p:nvPr>
        </p:nvSpPr>
        <p:spPr>
          <a:xfrm>
            <a:off x="0" y="1108560"/>
            <a:ext cx="9144000" cy="914400"/>
          </a:xfrm>
        </p:spPr>
        <p:txBody>
          <a:bodyPr/>
          <a:lstStyle/>
          <a:p>
            <a:r>
              <a:rPr lang="en-US" dirty="0">
                <a:latin typeface="Verdana" panose="020B0604030504040204" pitchFamily="34" charset="0"/>
                <a:ea typeface="Verdana" panose="020B0604030504040204" pitchFamily="34" charset="0"/>
              </a:rPr>
              <a:t>Certification of a Score</a:t>
            </a:r>
          </a:p>
        </p:txBody>
      </p:sp>
      <p:pic>
        <p:nvPicPr>
          <p:cNvPr id="10" name="Picture 9">
            <a:extLst>
              <a:ext uri="{FF2B5EF4-FFF2-40B4-BE49-F238E27FC236}">
                <a16:creationId xmlns:a16="http://schemas.microsoft.com/office/drawing/2014/main" id="{47D3BAA5-87F0-48FC-861E-11ADBBDFB12C}"/>
              </a:ext>
            </a:extLst>
          </p:cNvPr>
          <p:cNvPicPr>
            <a:picLocks noChangeAspect="1"/>
          </p:cNvPicPr>
          <p:nvPr/>
        </p:nvPicPr>
        <p:blipFill>
          <a:blip r:embed="rId3"/>
          <a:stretch>
            <a:fillRect/>
          </a:stretch>
        </p:blipFill>
        <p:spPr>
          <a:xfrm>
            <a:off x="5027794" y="2262304"/>
            <a:ext cx="3561433" cy="211414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8687" y="207557"/>
            <a:ext cx="1859441" cy="739204"/>
          </a:xfrm>
          <a:prstGeom prst="rect">
            <a:avLst/>
          </a:prstGeom>
        </p:spPr>
      </p:pic>
    </p:spTree>
    <p:extLst>
      <p:ext uri="{BB962C8B-B14F-4D97-AF65-F5344CB8AC3E}">
        <p14:creationId xmlns:p14="http://schemas.microsoft.com/office/powerpoint/2010/main" val="1227142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328554"/>
            <a:ext cx="9144000" cy="914400"/>
          </a:xfrm>
        </p:spPr>
        <p:txBody>
          <a:bodyPr/>
          <a:lstStyle/>
          <a:p>
            <a:r>
              <a:rPr lang="en-GB" dirty="0"/>
              <a:t>How do I get from car to course? </a:t>
            </a:r>
          </a:p>
        </p:txBody>
      </p:sp>
      <p:sp>
        <p:nvSpPr>
          <p:cNvPr id="6" name="Content Placeholder 5"/>
          <p:cNvSpPr>
            <a:spLocks noGrp="1"/>
          </p:cNvSpPr>
          <p:nvPr>
            <p:ph idx="1"/>
          </p:nvPr>
        </p:nvSpPr>
        <p:spPr>
          <a:xfrm>
            <a:off x="514350" y="2562447"/>
            <a:ext cx="4648666" cy="3348513"/>
          </a:xfrm>
        </p:spPr>
        <p:txBody>
          <a:bodyPr/>
          <a:lstStyle/>
          <a:p>
            <a:r>
              <a:rPr lang="en-GB" sz="1600" dirty="0">
                <a:solidFill>
                  <a:schemeClr val="tx1"/>
                </a:solidFill>
                <a:latin typeface="Verdana" panose="020B0604030504040204" pitchFamily="34" charset="0"/>
                <a:ea typeface="Verdana" panose="020B0604030504040204" pitchFamily="34" charset="0"/>
              </a:rPr>
              <a:t>What do I need to do when I want to play? </a:t>
            </a:r>
          </a:p>
          <a:p>
            <a:endParaRPr lang="en-GB" sz="1600" dirty="0">
              <a:solidFill>
                <a:schemeClr val="tx1"/>
              </a:solidFill>
              <a:latin typeface="Verdana" panose="020B0604030504040204" pitchFamily="34" charset="0"/>
              <a:ea typeface="Verdana" panose="020B0604030504040204" pitchFamily="34" charset="0"/>
            </a:endParaRPr>
          </a:p>
          <a:p>
            <a:r>
              <a:rPr lang="en-GB" sz="1600" dirty="0">
                <a:solidFill>
                  <a:schemeClr val="tx1"/>
                </a:solidFill>
                <a:latin typeface="Verdana" panose="020B0604030504040204" pitchFamily="34" charset="0"/>
                <a:ea typeface="Verdana" panose="020B0604030504040204" pitchFamily="34" charset="0"/>
              </a:rPr>
              <a:t>Handicap Index.</a:t>
            </a:r>
          </a:p>
          <a:p>
            <a:endParaRPr lang="en-GB" sz="1600" dirty="0">
              <a:solidFill>
                <a:schemeClr val="tx1"/>
              </a:solidFill>
              <a:latin typeface="Verdana" panose="020B0604030504040204" pitchFamily="34" charset="0"/>
              <a:ea typeface="Verdana" panose="020B0604030504040204" pitchFamily="34" charset="0"/>
            </a:endParaRPr>
          </a:p>
          <a:p>
            <a:r>
              <a:rPr lang="en-GB" sz="1600" dirty="0">
                <a:solidFill>
                  <a:schemeClr val="tx1"/>
                </a:solidFill>
                <a:latin typeface="Verdana" panose="020B0604030504040204" pitchFamily="34" charset="0"/>
                <a:ea typeface="Verdana" panose="020B0604030504040204" pitchFamily="34" charset="0"/>
              </a:rPr>
              <a:t>Course Handicap </a:t>
            </a:r>
          </a:p>
          <a:p>
            <a:pPr marL="285750" indent="-285750">
              <a:buFont typeface="Arial" panose="020B0604020202020204" pitchFamily="34" charset="0"/>
              <a:buChar char="•"/>
            </a:pPr>
            <a:r>
              <a:rPr lang="en-GB" sz="1600" dirty="0">
                <a:solidFill>
                  <a:schemeClr val="tx1"/>
                </a:solidFill>
                <a:latin typeface="Verdana" panose="020B0604030504040204" pitchFamily="34" charset="0"/>
                <a:ea typeface="Verdana" panose="020B0604030504040204" pitchFamily="34" charset="0"/>
              </a:rPr>
              <a:t>Simply select the tees you want to play and look up your handicap index to ascertain your course handicap.</a:t>
            </a:r>
          </a:p>
          <a:p>
            <a:pPr marL="214313" indent="-214313">
              <a:buFont typeface="Arial" panose="020B0604020202020204" pitchFamily="34" charset="0"/>
              <a:buChar char="•"/>
            </a:pPr>
            <a:endParaRPr lang="en-GB" sz="1600" dirty="0">
              <a:solidFill>
                <a:schemeClr val="tx1"/>
              </a:solidFill>
              <a:latin typeface="Verdana" panose="020B0604030504040204" pitchFamily="34" charset="0"/>
              <a:ea typeface="Verdana" panose="020B0604030504040204" pitchFamily="34" charset="0"/>
            </a:endParaRPr>
          </a:p>
          <a:p>
            <a:r>
              <a:rPr lang="en-GB" sz="1600" dirty="0">
                <a:solidFill>
                  <a:schemeClr val="tx1"/>
                </a:solidFill>
                <a:latin typeface="Verdana" panose="020B0604030504040204" pitchFamily="34" charset="0"/>
                <a:ea typeface="Verdana" panose="020B0604030504040204" pitchFamily="34" charset="0"/>
              </a:rPr>
              <a:t>Play Golf.</a:t>
            </a:r>
          </a:p>
          <a:p>
            <a:endParaRPr lang="en-GB" sz="1600" dirty="0">
              <a:solidFill>
                <a:schemeClr val="tx1"/>
              </a:solidFill>
              <a:latin typeface="Verdana" panose="020B0604030504040204" pitchFamily="34" charset="0"/>
              <a:ea typeface="Verdana" panose="020B0604030504040204" pitchFamily="34" charset="0"/>
            </a:endParaRPr>
          </a:p>
          <a:p>
            <a:r>
              <a:rPr lang="en-GB" sz="1600" dirty="0">
                <a:solidFill>
                  <a:schemeClr val="tx1"/>
                </a:solidFill>
                <a:latin typeface="Verdana" panose="020B0604030504040204" pitchFamily="34" charset="0"/>
                <a:ea typeface="Verdana" panose="020B0604030504040204" pitchFamily="34" charset="0"/>
              </a:rPr>
              <a:t>Enter Score.</a:t>
            </a:r>
          </a:p>
        </p:txBody>
      </p:sp>
      <p:pic>
        <p:nvPicPr>
          <p:cNvPr id="7" name="Picture 6"/>
          <p:cNvPicPr>
            <a:picLocks noChangeAspect="1"/>
          </p:cNvPicPr>
          <p:nvPr/>
        </p:nvPicPr>
        <p:blipFill>
          <a:blip r:embed="rId3"/>
          <a:stretch>
            <a:fillRect/>
          </a:stretch>
        </p:blipFill>
        <p:spPr>
          <a:xfrm>
            <a:off x="6072136" y="2210468"/>
            <a:ext cx="2162744" cy="216274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8687" y="207557"/>
            <a:ext cx="1859441" cy="739204"/>
          </a:xfrm>
          <a:prstGeom prst="rect">
            <a:avLst/>
          </a:prstGeom>
        </p:spPr>
      </p:pic>
    </p:spTree>
    <p:extLst>
      <p:ext uri="{BB962C8B-B14F-4D97-AF65-F5344CB8AC3E}">
        <p14:creationId xmlns:p14="http://schemas.microsoft.com/office/powerpoint/2010/main" val="411202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6">
                                            <p:txEl>
                                              <p:pRg st="2" end="2"/>
                                            </p:txEl>
                                          </p:spTgt>
                                        </p:tgtEl>
                                        <p:attrNameLst>
                                          <p:attrName>style.fontWeight</p:attrName>
                                        </p:attrNameLst>
                                      </p:cBhvr>
                                      <p:to>
                                        <p:strVal val="bold"/>
                                      </p:to>
                                    </p:set>
                                  </p:childTnLst>
                                  <p:subTnLst>
                                    <p:animClr clrSpc="rgb" dir="cw">
                                      <p:cBhvr override="childStyle">
                                        <p:cTn dur="1" fill="hold" display="0" masterRel="nextClick" afterEffect="1"/>
                                        <p:tgtEl>
                                          <p:spTgt spid="6">
                                            <p:txEl>
                                              <p:pRg st="2" end="2"/>
                                            </p:txEl>
                                          </p:spTgt>
                                        </p:tgtEl>
                                        <p:attrNameLst>
                                          <p:attrName>ppt_c</p:attrName>
                                        </p:attrNameLst>
                                      </p:cBhvr>
                                      <p:to>
                                        <a:srgbClr val="CC3300"/>
                                      </p:to>
                                    </p:animClr>
                                  </p:sub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6">
                                            <p:txEl>
                                              <p:pRg st="4" end="4"/>
                                            </p:txEl>
                                          </p:spTgt>
                                        </p:tgtEl>
                                        <p:attrNameLst>
                                          <p:attrName>style.fontWeight</p:attrName>
                                        </p:attrNameLst>
                                      </p:cBhvr>
                                      <p:to>
                                        <p:strVal val="bold"/>
                                      </p:to>
                                    </p:set>
                                  </p:childTnLst>
                                  <p:subTnLst>
                                    <p:animClr clrSpc="rgb" dir="cw">
                                      <p:cBhvr override="childStyle">
                                        <p:cTn dur="1" fill="hold" display="0" masterRel="nextClick" afterEffect="1"/>
                                        <p:tgtEl>
                                          <p:spTgt spid="6">
                                            <p:txEl>
                                              <p:pRg st="4" end="4"/>
                                            </p:txEl>
                                          </p:spTgt>
                                        </p:tgtEl>
                                        <p:attrNameLst>
                                          <p:attrName>ppt_c</p:attrName>
                                        </p:attrNameLst>
                                      </p:cBhvr>
                                      <p:to>
                                        <a:srgbClr val="CC3300"/>
                                      </p:to>
                                    </p:animClr>
                                  </p:sub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iterate type="lt">
                                    <p:tmAbs val="25"/>
                                  </p:iterate>
                                  <p:childTnLst>
                                    <p:set>
                                      <p:cBhvr override="childStyle">
                                        <p:cTn id="14" dur="indefinite"/>
                                        <p:tgtEl>
                                          <p:spTgt spid="6">
                                            <p:txEl>
                                              <p:pRg st="7" end="7"/>
                                            </p:txEl>
                                          </p:spTgt>
                                        </p:tgtEl>
                                        <p:attrNameLst>
                                          <p:attrName>style.fontWeight</p:attrName>
                                        </p:attrNameLst>
                                      </p:cBhvr>
                                      <p:to>
                                        <p:strVal val="bold"/>
                                      </p:to>
                                    </p:set>
                                  </p:childTnLst>
                                  <p:subTnLst>
                                    <p:animClr clrSpc="rgb" dir="cw">
                                      <p:cBhvr override="childStyle">
                                        <p:cTn dur="1" fill="hold" display="0" masterRel="nextClick" afterEffect="1"/>
                                        <p:tgtEl>
                                          <p:spTgt spid="6">
                                            <p:txEl>
                                              <p:pRg st="7" end="7"/>
                                            </p:txEl>
                                          </p:spTgt>
                                        </p:tgtEl>
                                        <p:attrNameLst>
                                          <p:attrName>ppt_c</p:attrName>
                                        </p:attrNameLst>
                                      </p:cBhvr>
                                      <p:to>
                                        <a:srgbClr val="CC3300"/>
                                      </p:to>
                                    </p:animClr>
                                  </p:subTnLst>
                                </p:cTn>
                              </p:par>
                            </p:childTnLst>
                          </p:cTn>
                        </p:par>
                      </p:childTnLst>
                    </p:cTn>
                  </p:par>
                  <p:par>
                    <p:cTn id="15" fill="hold">
                      <p:stCondLst>
                        <p:cond delay="indefinite"/>
                      </p:stCondLst>
                      <p:childTnLst>
                        <p:par>
                          <p:cTn id="16" fill="hold">
                            <p:stCondLst>
                              <p:cond delay="0"/>
                            </p:stCondLst>
                            <p:childTnLst>
                              <p:par>
                                <p:cTn id="17" presetID="15" presetClass="emph" presetSubtype="0" nodeType="clickEffect">
                                  <p:stCondLst>
                                    <p:cond delay="0"/>
                                  </p:stCondLst>
                                  <p:iterate type="lt">
                                    <p:tmAbs val="25"/>
                                  </p:iterate>
                                  <p:childTnLst>
                                    <p:set>
                                      <p:cBhvr override="childStyle">
                                        <p:cTn id="18" dur="indefinite"/>
                                        <p:tgtEl>
                                          <p:spTgt spid="6">
                                            <p:txEl>
                                              <p:pRg st="9" end="9"/>
                                            </p:txEl>
                                          </p:spTgt>
                                        </p:tgtEl>
                                        <p:attrNameLst>
                                          <p:attrName>style.fontWeight</p:attrName>
                                        </p:attrNameLst>
                                      </p:cBhvr>
                                      <p:to>
                                        <p:strVal val="bold"/>
                                      </p:to>
                                    </p:set>
                                  </p:childTnLst>
                                  <p:subTnLst>
                                    <p:animClr clrSpc="rgb" dir="cw">
                                      <p:cBhvr override="childStyle">
                                        <p:cTn dur="1" fill="hold" display="0" masterRel="nextClick" afterEffect="1"/>
                                        <p:tgtEl>
                                          <p:spTgt spid="6">
                                            <p:txEl>
                                              <p:pRg st="9" end="9"/>
                                            </p:txEl>
                                          </p:spTgt>
                                        </p:tgtEl>
                                        <p:attrNameLst>
                                          <p:attrName>ppt_c</p:attrName>
                                        </p:attrNameLst>
                                      </p:cBhvr>
                                      <p:to>
                                        <a:srgbClr val="CC33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5FE023-F3D1-47F7-9B6E-BC6B546795F1}"/>
              </a:ext>
            </a:extLst>
          </p:cNvPr>
          <p:cNvSpPr>
            <a:spLocks noGrp="1"/>
          </p:cNvSpPr>
          <p:nvPr>
            <p:ph type="title"/>
          </p:nvPr>
        </p:nvSpPr>
        <p:spPr>
          <a:xfrm>
            <a:off x="0" y="1152524"/>
            <a:ext cx="9144000" cy="914400"/>
          </a:xfrm>
        </p:spPr>
        <p:txBody>
          <a:bodyPr/>
          <a:lstStyle/>
          <a:p>
            <a:r>
              <a:rPr lang="en-US" dirty="0">
                <a:latin typeface="Verdana" panose="020B0604030504040204" pitchFamily="34" charset="0"/>
                <a:ea typeface="Verdana" panose="020B0604030504040204" pitchFamily="34" charset="0"/>
              </a:rPr>
              <a:t>Seminar Content</a:t>
            </a:r>
          </a:p>
        </p:txBody>
      </p:sp>
      <p:pic>
        <p:nvPicPr>
          <p:cNvPr id="2" name="Picture 1">
            <a:extLst>
              <a:ext uri="{FF2B5EF4-FFF2-40B4-BE49-F238E27FC236}">
                <a16:creationId xmlns:a16="http://schemas.microsoft.com/office/drawing/2014/main" id="{CD533C9F-E9DB-4136-B0A2-8F8F06EA0D15}"/>
              </a:ext>
            </a:extLst>
          </p:cNvPr>
          <p:cNvPicPr>
            <a:picLocks noChangeAspect="1"/>
          </p:cNvPicPr>
          <p:nvPr/>
        </p:nvPicPr>
        <p:blipFill>
          <a:blip r:embed="rId3"/>
          <a:stretch>
            <a:fillRect/>
          </a:stretch>
        </p:blipFill>
        <p:spPr>
          <a:xfrm>
            <a:off x="5048250" y="2066926"/>
            <a:ext cx="3794819" cy="2240906"/>
          </a:xfrm>
          <a:prstGeom prst="rect">
            <a:avLst/>
          </a:prstGeom>
        </p:spPr>
      </p:pic>
      <p:sp>
        <p:nvSpPr>
          <p:cNvPr id="3" name="Rectangle 2">
            <a:extLst>
              <a:ext uri="{FF2B5EF4-FFF2-40B4-BE49-F238E27FC236}">
                <a16:creationId xmlns:a16="http://schemas.microsoft.com/office/drawing/2014/main" id="{C99C3A3E-B25C-4498-919D-8CF0F04CEA58}"/>
              </a:ext>
            </a:extLst>
          </p:cNvPr>
          <p:cNvSpPr/>
          <p:nvPr/>
        </p:nvSpPr>
        <p:spPr>
          <a:xfrm>
            <a:off x="476250" y="2066925"/>
            <a:ext cx="4572000" cy="2685351"/>
          </a:xfrm>
          <a:prstGeom prst="rect">
            <a:avLst/>
          </a:prstGeom>
        </p:spPr>
        <p:txBody>
          <a:bodyPr>
            <a:spAutoFit/>
          </a:bodyPr>
          <a:lstStyle/>
          <a:p>
            <a:pPr marL="214313" indent="-214313" defTabSz="685800">
              <a:buFont typeface="Arial" panose="020B0604020202020204" pitchFamily="34" charset="0"/>
              <a:buChar char="•"/>
              <a:defRPr/>
            </a:pPr>
            <a:r>
              <a:rPr lang="en-US" sz="1600" dirty="0">
                <a:latin typeface="Verdana" panose="020B0604030504040204" pitchFamily="34" charset="0"/>
                <a:ea typeface="Verdana" panose="020B0604030504040204" pitchFamily="34" charset="0"/>
                <a:cs typeface="Calibri"/>
              </a:rPr>
              <a:t>WHS Overview</a:t>
            </a:r>
          </a:p>
          <a:p>
            <a:pPr marL="214313" indent="-214313" defTabSz="685800">
              <a:buFont typeface="Arial" panose="020B0604020202020204" pitchFamily="34" charset="0"/>
              <a:buChar char="•"/>
              <a:defRPr/>
            </a:pPr>
            <a:r>
              <a:rPr lang="en-US" sz="1600" dirty="0">
                <a:latin typeface="Verdana" panose="020B0604030504040204" pitchFamily="34" charset="0"/>
                <a:ea typeface="Verdana" panose="020B0604030504040204" pitchFamily="34" charset="0"/>
                <a:cs typeface="Calibri"/>
              </a:rPr>
              <a:t>Rules of Handicapping</a:t>
            </a:r>
          </a:p>
          <a:p>
            <a:pPr marL="557213" lvl="1" indent="-214313" defTabSz="685800">
              <a:buFont typeface="Arial" panose="020B0604020202020204" pitchFamily="34" charset="0"/>
              <a:buChar char="•"/>
              <a:defRPr/>
            </a:pPr>
            <a:r>
              <a:rPr lang="en-US" sz="1600" dirty="0">
                <a:latin typeface="Verdana" panose="020B0604030504040204" pitchFamily="34" charset="0"/>
                <a:ea typeface="Verdana" panose="020B0604030504040204" pitchFamily="34" charset="0"/>
                <a:cs typeface="Calibri"/>
              </a:rPr>
              <a:t>Principles of course rating</a:t>
            </a:r>
          </a:p>
          <a:p>
            <a:pPr marL="557213" lvl="1" indent="-214313" defTabSz="685800">
              <a:buFont typeface="Arial" panose="020B0604020202020204" pitchFamily="34" charset="0"/>
              <a:buChar char="•"/>
              <a:defRPr/>
            </a:pPr>
            <a:r>
              <a:rPr lang="en-US" sz="1600" dirty="0">
                <a:latin typeface="Verdana" panose="020B0604030504040204" pitchFamily="34" charset="0"/>
                <a:ea typeface="Verdana" panose="020B0604030504040204" pitchFamily="34" charset="0"/>
                <a:cs typeface="Calibri"/>
              </a:rPr>
              <a:t>Establishing, Developing and maintaining a Handicap Index</a:t>
            </a:r>
          </a:p>
          <a:p>
            <a:pPr marL="557213" lvl="1" indent="-214313" defTabSz="685800">
              <a:buFont typeface="Arial" panose="020B0604020202020204" pitchFamily="34" charset="0"/>
              <a:buChar char="•"/>
              <a:defRPr/>
            </a:pPr>
            <a:r>
              <a:rPr lang="en-US" sz="1600" dirty="0">
                <a:latin typeface="Verdana" panose="020B0604030504040204" pitchFamily="34" charset="0"/>
                <a:ea typeface="Verdana" panose="020B0604030504040204" pitchFamily="34" charset="0"/>
                <a:cs typeface="Calibri"/>
              </a:rPr>
              <a:t>Safeguards</a:t>
            </a:r>
          </a:p>
          <a:p>
            <a:pPr marL="214313" indent="-214313" defTabSz="685800">
              <a:buFont typeface="Arial" panose="020B0604020202020204" pitchFamily="34" charset="0"/>
              <a:buChar char="•"/>
              <a:defRPr/>
            </a:pPr>
            <a:r>
              <a:rPr lang="en-US" sz="1600" dirty="0">
                <a:latin typeface="Verdana" panose="020B0604030504040204" pitchFamily="34" charset="0"/>
                <a:ea typeface="Verdana" panose="020B0604030504040204" pitchFamily="34" charset="0"/>
                <a:cs typeface="Calibri"/>
              </a:rPr>
              <a:t>Technology</a:t>
            </a:r>
          </a:p>
          <a:p>
            <a:pPr marL="214313" indent="-214313" defTabSz="685800">
              <a:buFont typeface="Arial" panose="020B0604020202020204" pitchFamily="34" charset="0"/>
              <a:buChar char="•"/>
              <a:defRPr/>
            </a:pPr>
            <a:r>
              <a:rPr lang="en-US" sz="1600" dirty="0">
                <a:latin typeface="Verdana" panose="020B0604030504040204" pitchFamily="34" charset="0"/>
                <a:ea typeface="Verdana" panose="020B0604030504040204" pitchFamily="34" charset="0"/>
                <a:cs typeface="Calibri"/>
              </a:rPr>
              <a:t>Transition</a:t>
            </a:r>
          </a:p>
          <a:p>
            <a:pPr marL="557213" lvl="1" indent="-214313" defTabSz="685800">
              <a:buFont typeface="Arial" panose="020B0604020202020204" pitchFamily="34" charset="0"/>
              <a:buChar char="•"/>
              <a:defRPr/>
            </a:pPr>
            <a:endParaRPr lang="en-US" sz="1350" dirty="0">
              <a:latin typeface="Lucida Sans"/>
              <a:cs typeface="Calibri"/>
            </a:endParaRPr>
          </a:p>
          <a:p>
            <a:pPr marL="214313" indent="-214313" defTabSz="685800">
              <a:buFont typeface="Arial" panose="020B0604020202020204" pitchFamily="34" charset="0"/>
              <a:buChar char="•"/>
              <a:defRPr/>
            </a:pPr>
            <a:endParaRPr lang="en-US" sz="1350" dirty="0">
              <a:latin typeface="Lucida Sans"/>
              <a:cs typeface="Calibri"/>
            </a:endParaRPr>
          </a:p>
          <a:p>
            <a:pPr marL="214313" indent="-214313" defTabSz="685800">
              <a:buFont typeface="Arial" panose="020B0604020202020204" pitchFamily="34" charset="0"/>
              <a:buChar char="•"/>
              <a:defRPr/>
            </a:pPr>
            <a:endParaRPr lang="en-US" sz="1350" dirty="0">
              <a:latin typeface="Lucida Sans"/>
              <a:cs typeface="Calibri"/>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8687" y="207557"/>
            <a:ext cx="1859441" cy="739204"/>
          </a:xfrm>
          <a:prstGeom prst="rect">
            <a:avLst/>
          </a:prstGeom>
        </p:spPr>
      </p:pic>
    </p:spTree>
    <p:extLst>
      <p:ext uri="{BB962C8B-B14F-4D97-AF65-F5344CB8AC3E}">
        <p14:creationId xmlns:p14="http://schemas.microsoft.com/office/powerpoint/2010/main" val="835291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4463"/>
            <a:ext cx="2928135" cy="994647"/>
          </a:xfrm>
        </p:spPr>
        <p:txBody>
          <a:bodyPr/>
          <a:lstStyle/>
          <a:p>
            <a:r>
              <a:rPr lang="en-GB" dirty="0">
                <a:latin typeface="Verdana" panose="020B0604030504040204" pitchFamily="34" charset="0"/>
                <a:ea typeface="Verdana" panose="020B0604030504040204" pitchFamily="34" charset="0"/>
              </a:rPr>
              <a:t>Handicap Conversion Chart</a:t>
            </a:r>
          </a:p>
        </p:txBody>
      </p:sp>
      <p:pic>
        <p:nvPicPr>
          <p:cNvPr id="6" name="Content Placeholder 5"/>
          <p:cNvPicPr>
            <a:picLocks noGrp="1" noChangeAspect="1"/>
          </p:cNvPicPr>
          <p:nvPr>
            <p:ph idx="1"/>
          </p:nvPr>
        </p:nvPicPr>
        <p:blipFill rotWithShape="1">
          <a:blip r:embed="rId3"/>
          <a:srcRect t="8565" b="9059"/>
          <a:stretch/>
        </p:blipFill>
        <p:spPr>
          <a:xfrm>
            <a:off x="3089953" y="962196"/>
            <a:ext cx="4248107" cy="4949941"/>
          </a:xfrm>
          <a:prstGeom prst="rect">
            <a:avLst/>
          </a:prstGeom>
        </p:spPr>
      </p:pic>
      <p:sp>
        <p:nvSpPr>
          <p:cNvPr id="7" name="TextBox 6"/>
          <p:cNvSpPr txBox="1"/>
          <p:nvPr/>
        </p:nvSpPr>
        <p:spPr>
          <a:xfrm>
            <a:off x="360045" y="2725733"/>
            <a:ext cx="2568090" cy="1492716"/>
          </a:xfrm>
          <a:prstGeom prst="rect">
            <a:avLst/>
          </a:prstGeom>
          <a:noFill/>
        </p:spPr>
        <p:txBody>
          <a:bodyPr wrap="square" rtlCol="0">
            <a:spAutoFit/>
          </a:bodyPr>
          <a:lstStyle/>
          <a:p>
            <a:r>
              <a:rPr lang="en-GB" sz="1600" dirty="0">
                <a:latin typeface="Verdana" panose="020B0604030504040204" pitchFamily="34" charset="0"/>
                <a:ea typeface="Verdana" panose="020B0604030504040204" pitchFamily="34" charset="0"/>
              </a:rPr>
              <a:t>For all rated courses at the club</a:t>
            </a:r>
          </a:p>
          <a:p>
            <a:pPr marL="214313" indent="-214313">
              <a:buFont typeface="Arial" panose="020B0604020202020204" pitchFamily="34" charset="0"/>
              <a:buChar char="•"/>
            </a:pPr>
            <a:endParaRPr lang="en-GB" sz="1600" dirty="0">
              <a:latin typeface="Verdana" panose="020B0604030504040204" pitchFamily="34" charset="0"/>
              <a:ea typeface="Verdana" panose="020B0604030504040204" pitchFamily="34" charset="0"/>
            </a:endParaRPr>
          </a:p>
          <a:p>
            <a:endParaRPr lang="en-GB" sz="1600" dirty="0">
              <a:latin typeface="Verdana" panose="020B0604030504040204" pitchFamily="34" charset="0"/>
              <a:ea typeface="Verdana" panose="020B0604030504040204" pitchFamily="34" charset="0"/>
            </a:endParaRPr>
          </a:p>
          <a:p>
            <a:pPr marL="214313" indent="-214313">
              <a:buFont typeface="Arial" panose="020B0604020202020204" pitchFamily="34" charset="0"/>
              <a:buChar char="•"/>
            </a:pPr>
            <a:endParaRPr lang="en-GB" sz="1350" dirty="0"/>
          </a:p>
          <a:p>
            <a:pPr marL="214313" indent="-214313">
              <a:buFont typeface="Arial" panose="020B0604020202020204" pitchFamily="34" charset="0"/>
              <a:buChar char="•"/>
            </a:pPr>
            <a:endParaRPr lang="en-GB" sz="135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8687" y="207557"/>
            <a:ext cx="1859441" cy="739204"/>
          </a:xfrm>
          <a:prstGeom prst="rect">
            <a:avLst/>
          </a:prstGeom>
        </p:spPr>
      </p:pic>
    </p:spTree>
    <p:extLst>
      <p:ext uri="{BB962C8B-B14F-4D97-AF65-F5344CB8AC3E}">
        <p14:creationId xmlns:p14="http://schemas.microsoft.com/office/powerpoint/2010/main" val="1534681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6930"/>
            <a:ext cx="9144000" cy="914400"/>
          </a:xfrm>
        </p:spPr>
        <p:txBody>
          <a:bodyPr/>
          <a:lstStyle/>
          <a:p>
            <a:r>
              <a:rPr lang="en-GB" dirty="0">
                <a:latin typeface="Verdana" panose="020B0604030504040204" pitchFamily="34" charset="0"/>
                <a:ea typeface="Verdana" panose="020B0604030504040204" pitchFamily="34" charset="0"/>
              </a:rPr>
              <a:t>Playing the Yellow Tees at </a:t>
            </a:r>
            <a:r>
              <a:rPr lang="en-GB" dirty="0" err="1">
                <a:latin typeface="Verdana" panose="020B0604030504040204" pitchFamily="34" charset="0"/>
                <a:ea typeface="Verdana" panose="020B0604030504040204" pitchFamily="34" charset="0"/>
              </a:rPr>
              <a:t>Builth</a:t>
            </a:r>
            <a:r>
              <a:rPr lang="en-GB" dirty="0">
                <a:latin typeface="Verdana" panose="020B0604030504040204" pitchFamily="34" charset="0"/>
                <a:ea typeface="Verdana" panose="020B0604030504040204" pitchFamily="34" charset="0"/>
              </a:rPr>
              <a:t> Wells Golf Club.</a:t>
            </a:r>
          </a:p>
        </p:txBody>
      </p:sp>
      <p:sp>
        <p:nvSpPr>
          <p:cNvPr id="4" name="TextBox 24"/>
          <p:cNvSpPr txBox="1"/>
          <p:nvPr/>
        </p:nvSpPr>
        <p:spPr>
          <a:xfrm>
            <a:off x="5809577" y="2566914"/>
            <a:ext cx="2932515" cy="1569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rIns="34289">
            <a:spAutoFit/>
          </a:bodyPr>
          <a:lstStyle/>
          <a:p>
            <a:pPr algn="ctr" defTabSz="685800">
              <a:defRPr sz="1600" b="1">
                <a:latin typeface="Century Gothic"/>
                <a:ea typeface="Century Gothic"/>
                <a:cs typeface="Century Gothic"/>
                <a:sym typeface="Century Gothic"/>
              </a:defRPr>
            </a:pPr>
            <a:r>
              <a:rPr sz="1200" dirty="0">
                <a:latin typeface="Verdana" panose="020B0604030504040204" pitchFamily="34" charset="0"/>
                <a:ea typeface="Verdana" panose="020B0604030504040204" pitchFamily="34" charset="0"/>
              </a:rPr>
              <a:t>C</a:t>
            </a:r>
            <a:r>
              <a:rPr lang="en-GB" sz="1200" dirty="0" err="1">
                <a:latin typeface="Verdana" panose="020B0604030504040204" pitchFamily="34" charset="0"/>
                <a:ea typeface="Verdana" panose="020B0604030504040204" pitchFamily="34" charset="0"/>
              </a:rPr>
              <a:t>ourse</a:t>
            </a:r>
            <a:r>
              <a:rPr sz="1200" dirty="0">
                <a:latin typeface="Verdana" panose="020B0604030504040204" pitchFamily="34" charset="0"/>
                <a:ea typeface="Verdana" panose="020B0604030504040204" pitchFamily="34" charset="0"/>
              </a:rPr>
              <a:t>: </a:t>
            </a:r>
            <a:r>
              <a:rPr lang="en-GB" sz="1200" dirty="0" err="1">
                <a:latin typeface="Verdana" panose="020B0604030504040204" pitchFamily="34" charset="0"/>
                <a:ea typeface="Verdana" panose="020B0604030504040204" pitchFamily="34" charset="0"/>
              </a:rPr>
              <a:t>Builth</a:t>
            </a:r>
            <a:r>
              <a:rPr lang="en-GB" sz="1200" dirty="0">
                <a:latin typeface="Verdana" panose="020B0604030504040204" pitchFamily="34" charset="0"/>
                <a:ea typeface="Verdana" panose="020B0604030504040204" pitchFamily="34" charset="0"/>
              </a:rPr>
              <a:t> Wells</a:t>
            </a:r>
          </a:p>
          <a:p>
            <a:pPr algn="ctr" defTabSz="685800">
              <a:defRPr sz="1600" b="1">
                <a:latin typeface="Century Gothic"/>
                <a:ea typeface="Century Gothic"/>
                <a:cs typeface="Century Gothic"/>
                <a:sym typeface="Century Gothic"/>
              </a:defRPr>
            </a:pPr>
            <a:endParaRPr lang="en-GB" sz="1200" dirty="0">
              <a:latin typeface="Verdana" panose="020B0604030504040204" pitchFamily="34" charset="0"/>
              <a:ea typeface="Verdana" panose="020B0604030504040204" pitchFamily="34" charset="0"/>
            </a:endParaRPr>
          </a:p>
          <a:p>
            <a:pPr algn="ctr" defTabSz="685800">
              <a:defRPr sz="1600" b="1">
                <a:latin typeface="Century Gothic"/>
                <a:ea typeface="Century Gothic"/>
                <a:cs typeface="Century Gothic"/>
                <a:sym typeface="Century Gothic"/>
              </a:defRPr>
            </a:pPr>
            <a:r>
              <a:rPr lang="en-GB" sz="1200" dirty="0">
                <a:latin typeface="Verdana" panose="020B0604030504040204" pitchFamily="34" charset="0"/>
                <a:ea typeface="Verdana" panose="020B0604030504040204" pitchFamily="34" charset="0"/>
              </a:rPr>
              <a:t>Tees: </a:t>
            </a:r>
            <a:r>
              <a:rPr lang="en-GB" sz="1200" dirty="0">
                <a:solidFill>
                  <a:srgbClr val="FFC000"/>
                </a:solidFill>
                <a:latin typeface="Verdana" panose="020B0604030504040204" pitchFamily="34" charset="0"/>
                <a:ea typeface="Verdana" panose="020B0604030504040204" pitchFamily="34" charset="0"/>
              </a:rPr>
              <a:t>Yellow</a:t>
            </a:r>
          </a:p>
          <a:p>
            <a:pPr algn="ctr" defTabSz="685800">
              <a:defRPr sz="1600" b="1">
                <a:latin typeface="Century Gothic"/>
                <a:ea typeface="Century Gothic"/>
                <a:cs typeface="Century Gothic"/>
                <a:sym typeface="Century Gothic"/>
              </a:defRPr>
            </a:pPr>
            <a:endParaRPr lang="en-GB" sz="1200" dirty="0">
              <a:latin typeface="Verdana" panose="020B0604030504040204" pitchFamily="34" charset="0"/>
              <a:ea typeface="Verdana" panose="020B0604030504040204" pitchFamily="34" charset="0"/>
            </a:endParaRPr>
          </a:p>
          <a:p>
            <a:pPr algn="ctr" defTabSz="685800">
              <a:defRPr sz="1600" b="1">
                <a:latin typeface="Century Gothic"/>
                <a:ea typeface="Century Gothic"/>
                <a:cs typeface="Century Gothic"/>
                <a:sym typeface="Century Gothic"/>
              </a:defRPr>
            </a:pPr>
            <a:r>
              <a:rPr lang="en-GB" sz="1200" dirty="0">
                <a:latin typeface="Verdana" panose="020B0604030504040204" pitchFamily="34" charset="0"/>
                <a:ea typeface="Verdana" panose="020B0604030504040204" pitchFamily="34" charset="0"/>
              </a:rPr>
              <a:t>Slope Rating: 122</a:t>
            </a:r>
          </a:p>
          <a:p>
            <a:pPr algn="ctr" defTabSz="685800">
              <a:defRPr sz="1600" b="1">
                <a:latin typeface="Century Gothic"/>
                <a:ea typeface="Century Gothic"/>
                <a:cs typeface="Century Gothic"/>
                <a:sym typeface="Century Gothic"/>
              </a:defRPr>
            </a:pPr>
            <a:endParaRPr lang="en-GB" sz="1200" dirty="0">
              <a:latin typeface="Verdana" panose="020B0604030504040204" pitchFamily="34" charset="0"/>
              <a:ea typeface="Verdana" panose="020B0604030504040204" pitchFamily="34" charset="0"/>
            </a:endParaRPr>
          </a:p>
          <a:p>
            <a:pPr algn="ctr" defTabSz="685800">
              <a:defRPr sz="1600" b="1">
                <a:latin typeface="Century Gothic"/>
                <a:ea typeface="Century Gothic"/>
                <a:cs typeface="Century Gothic"/>
                <a:sym typeface="Century Gothic"/>
              </a:defRPr>
            </a:pPr>
            <a:r>
              <a:rPr lang="en-GB" sz="1200" dirty="0">
                <a:latin typeface="Verdana" panose="020B0604030504040204" pitchFamily="34" charset="0"/>
                <a:ea typeface="Verdana" panose="020B0604030504040204" pitchFamily="34" charset="0"/>
              </a:rPr>
              <a:t>Handicap Index: 15.6</a:t>
            </a:r>
          </a:p>
          <a:p>
            <a:pPr algn="ctr" defTabSz="685800">
              <a:defRPr sz="1600" b="1">
                <a:latin typeface="Century Gothic"/>
                <a:ea typeface="Century Gothic"/>
                <a:cs typeface="Century Gothic"/>
                <a:sym typeface="Century Gothic"/>
              </a:defRPr>
            </a:pPr>
            <a:r>
              <a:rPr lang="en-GB" sz="1200" dirty="0">
                <a:latin typeface="Verdana" panose="020B0604030504040204" pitchFamily="34" charset="0"/>
                <a:ea typeface="Verdana" panose="020B0604030504040204" pitchFamily="34" charset="0"/>
              </a:rPr>
              <a:t> Course Handicap = 17</a:t>
            </a:r>
            <a:endParaRPr sz="1200" dirty="0">
              <a:latin typeface="Verdana" panose="020B0604030504040204" pitchFamily="34" charset="0"/>
              <a:ea typeface="Verdana" panose="020B0604030504040204" pitchFamily="34"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8687" y="207557"/>
            <a:ext cx="1859441" cy="739204"/>
          </a:xfrm>
          <a:prstGeom prst="rect">
            <a:avLst/>
          </a:prstGeom>
        </p:spPr>
      </p:pic>
      <p:graphicFrame>
        <p:nvGraphicFramePr>
          <p:cNvPr id="18" name="Table 17">
            <a:extLst>
              <a:ext uri="{FF2B5EF4-FFF2-40B4-BE49-F238E27FC236}">
                <a16:creationId xmlns:a16="http://schemas.microsoft.com/office/drawing/2014/main" id="{5D7A654F-6A5D-4A31-B824-D0C7D19A2134}"/>
              </a:ext>
            </a:extLst>
          </p:cNvPr>
          <p:cNvGraphicFramePr>
            <a:graphicFrameLocks noGrp="1"/>
          </p:cNvGraphicFramePr>
          <p:nvPr>
            <p:extLst>
              <p:ext uri="{D42A27DB-BD31-4B8C-83A1-F6EECF244321}">
                <p14:modId xmlns:p14="http://schemas.microsoft.com/office/powerpoint/2010/main" val="1704497286"/>
              </p:ext>
            </p:extLst>
          </p:nvPr>
        </p:nvGraphicFramePr>
        <p:xfrm>
          <a:off x="401908" y="1549759"/>
          <a:ext cx="5383188" cy="5227002"/>
        </p:xfrm>
        <a:graphic>
          <a:graphicData uri="http://schemas.openxmlformats.org/drawingml/2006/table">
            <a:tbl>
              <a:tblPr>
                <a:tableStyleId>{5C22544A-7EE6-4342-B048-85BDC9FD1C3A}</a:tableStyleId>
              </a:tblPr>
              <a:tblGrid>
                <a:gridCol w="472461">
                  <a:extLst>
                    <a:ext uri="{9D8B030D-6E8A-4147-A177-3AD203B41FA5}">
                      <a16:colId xmlns:a16="http://schemas.microsoft.com/office/drawing/2014/main" val="3937134243"/>
                    </a:ext>
                  </a:extLst>
                </a:gridCol>
                <a:gridCol w="472461">
                  <a:extLst>
                    <a:ext uri="{9D8B030D-6E8A-4147-A177-3AD203B41FA5}">
                      <a16:colId xmlns:a16="http://schemas.microsoft.com/office/drawing/2014/main" val="1792734725"/>
                    </a:ext>
                  </a:extLst>
                </a:gridCol>
                <a:gridCol w="472461">
                  <a:extLst>
                    <a:ext uri="{9D8B030D-6E8A-4147-A177-3AD203B41FA5}">
                      <a16:colId xmlns:a16="http://schemas.microsoft.com/office/drawing/2014/main" val="3883468116"/>
                    </a:ext>
                  </a:extLst>
                </a:gridCol>
                <a:gridCol w="1216943">
                  <a:extLst>
                    <a:ext uri="{9D8B030D-6E8A-4147-A177-3AD203B41FA5}">
                      <a16:colId xmlns:a16="http://schemas.microsoft.com/office/drawing/2014/main" val="3074682190"/>
                    </a:ext>
                  </a:extLst>
                </a:gridCol>
                <a:gridCol w="186121">
                  <a:extLst>
                    <a:ext uri="{9D8B030D-6E8A-4147-A177-3AD203B41FA5}">
                      <a16:colId xmlns:a16="http://schemas.microsoft.com/office/drawing/2014/main" val="1114890934"/>
                    </a:ext>
                  </a:extLst>
                </a:gridCol>
                <a:gridCol w="472461">
                  <a:extLst>
                    <a:ext uri="{9D8B030D-6E8A-4147-A177-3AD203B41FA5}">
                      <a16:colId xmlns:a16="http://schemas.microsoft.com/office/drawing/2014/main" val="2502480858"/>
                    </a:ext>
                  </a:extLst>
                </a:gridCol>
                <a:gridCol w="472461">
                  <a:extLst>
                    <a:ext uri="{9D8B030D-6E8A-4147-A177-3AD203B41FA5}">
                      <a16:colId xmlns:a16="http://schemas.microsoft.com/office/drawing/2014/main" val="3839020312"/>
                    </a:ext>
                  </a:extLst>
                </a:gridCol>
                <a:gridCol w="472461">
                  <a:extLst>
                    <a:ext uri="{9D8B030D-6E8A-4147-A177-3AD203B41FA5}">
                      <a16:colId xmlns:a16="http://schemas.microsoft.com/office/drawing/2014/main" val="1004798925"/>
                    </a:ext>
                  </a:extLst>
                </a:gridCol>
                <a:gridCol w="1145358">
                  <a:extLst>
                    <a:ext uri="{9D8B030D-6E8A-4147-A177-3AD203B41FA5}">
                      <a16:colId xmlns:a16="http://schemas.microsoft.com/office/drawing/2014/main" val="260090945"/>
                    </a:ext>
                  </a:extLst>
                </a:gridCol>
              </a:tblGrid>
              <a:tr h="131859">
                <a:tc gridSpan="3">
                  <a:txBody>
                    <a:bodyPr/>
                    <a:lstStyle/>
                    <a:p>
                      <a:pPr algn="ctr" rtl="0" fontAlgn="ctr"/>
                      <a:r>
                        <a:rPr lang="en-GB" sz="900" u="none" strike="noStrike">
                          <a:effectLst/>
                        </a:rPr>
                        <a:t>Handicap Index®</a:t>
                      </a:r>
                      <a:endParaRPr lang="en-GB" sz="900" b="0" i="0" u="none" strike="noStrike">
                        <a:solidFill>
                          <a:srgbClr val="000000"/>
                        </a:solidFill>
                        <a:effectLst/>
                        <a:latin typeface="Microsoft Sans Serif" panose="020B0604020202020204" pitchFamily="34" charset="0"/>
                      </a:endParaRPr>
                    </a:p>
                  </a:txBody>
                  <a:tcPr marL="5994" marR="5994" marT="5994" marB="0" anchor="ctr"/>
                </a:tc>
                <a:tc hMerge="1">
                  <a:txBody>
                    <a:bodyPr/>
                    <a:lstStyle/>
                    <a:p>
                      <a:endParaRPr lang="en-GB"/>
                    </a:p>
                  </a:txBody>
                  <a:tcPr/>
                </a:tc>
                <a:tc hMerge="1">
                  <a:txBody>
                    <a:bodyPr/>
                    <a:lstStyle/>
                    <a:p>
                      <a:endParaRPr lang="en-GB"/>
                    </a:p>
                  </a:txBody>
                  <a:tcPr/>
                </a:tc>
                <a:tc>
                  <a:txBody>
                    <a:bodyPr/>
                    <a:lstStyle/>
                    <a:p>
                      <a:pPr algn="ctr" rtl="0" fontAlgn="ctr"/>
                      <a:r>
                        <a:rPr lang="en-GB" sz="900" u="none" strike="noStrike">
                          <a:effectLst/>
                        </a:rPr>
                        <a:t>Course Handicap™</a:t>
                      </a:r>
                      <a:endParaRPr lang="en-GB" sz="9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fontAlgn="ctr"/>
                      <a:endParaRPr lang="en-GB" sz="1000" b="0" i="0" u="none" strike="noStrike">
                        <a:effectLst/>
                        <a:latin typeface="Arial" panose="020B0604020202020204" pitchFamily="34" charset="0"/>
                      </a:endParaRPr>
                    </a:p>
                  </a:txBody>
                  <a:tcPr marL="5994" marR="5994" marT="5994" marB="0" anchor="ctr"/>
                </a:tc>
                <a:tc gridSpan="3">
                  <a:txBody>
                    <a:bodyPr/>
                    <a:lstStyle/>
                    <a:p>
                      <a:pPr algn="ctr" rtl="0" fontAlgn="ctr"/>
                      <a:r>
                        <a:rPr lang="en-GB" sz="900" u="none" strike="noStrike">
                          <a:effectLst/>
                        </a:rPr>
                        <a:t>Handicap Index®</a:t>
                      </a:r>
                      <a:endParaRPr lang="en-GB" sz="900" b="0" i="0" u="none" strike="noStrike">
                        <a:solidFill>
                          <a:srgbClr val="000000"/>
                        </a:solidFill>
                        <a:effectLst/>
                        <a:latin typeface="Microsoft Sans Serif" panose="020B0604020202020204" pitchFamily="34" charset="0"/>
                      </a:endParaRPr>
                    </a:p>
                  </a:txBody>
                  <a:tcPr marL="5994" marR="5994" marT="5994" marB="0" anchor="ctr"/>
                </a:tc>
                <a:tc hMerge="1">
                  <a:txBody>
                    <a:bodyPr/>
                    <a:lstStyle/>
                    <a:p>
                      <a:endParaRPr lang="en-GB"/>
                    </a:p>
                  </a:txBody>
                  <a:tcPr/>
                </a:tc>
                <a:tc hMerge="1">
                  <a:txBody>
                    <a:bodyPr/>
                    <a:lstStyle/>
                    <a:p>
                      <a:endParaRPr lang="en-GB"/>
                    </a:p>
                  </a:txBody>
                  <a:tcPr/>
                </a:tc>
                <a:tc>
                  <a:txBody>
                    <a:bodyPr/>
                    <a:lstStyle/>
                    <a:p>
                      <a:pPr algn="ctr" rtl="0" fontAlgn="ctr"/>
                      <a:r>
                        <a:rPr lang="en-GB" sz="900" u="none" strike="noStrike">
                          <a:effectLst/>
                        </a:rPr>
                        <a:t>Course Handicap™</a:t>
                      </a:r>
                      <a:endParaRPr lang="en-GB" sz="900" b="0" i="0" u="none" strike="noStrike">
                        <a:solidFill>
                          <a:srgbClr val="000000"/>
                        </a:solidFill>
                        <a:effectLst/>
                        <a:latin typeface="Microsoft Sans Serif" panose="020B0604020202020204" pitchFamily="34" charset="0"/>
                      </a:endParaRPr>
                    </a:p>
                  </a:txBody>
                  <a:tcPr marL="5994" marR="5994" marT="5994" marB="0" anchor="ctr"/>
                </a:tc>
                <a:extLst>
                  <a:ext uri="{0D108BD9-81ED-4DB2-BD59-A6C34878D82A}">
                    <a16:rowId xmlns:a16="http://schemas.microsoft.com/office/drawing/2014/main" val="524006594"/>
                  </a:ext>
                </a:extLst>
              </a:tr>
              <a:tr h="131859">
                <a:tc>
                  <a:txBody>
                    <a:bodyPr/>
                    <a:lstStyle/>
                    <a:p>
                      <a:pPr algn="ctr" rtl="0" fontAlgn="ctr"/>
                      <a:r>
                        <a:rPr lang="en-GB" sz="800" u="none" strike="noStrike">
                          <a:effectLst/>
                        </a:rPr>
                        <a:t>+5.0</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+4.2</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+5</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fontAlgn="ctr"/>
                      <a:endParaRPr lang="en-GB" sz="1000" b="0" i="0" u="none" strike="noStrike">
                        <a:effectLst/>
                        <a:latin typeface="Arial" panose="020B0604020202020204" pitchFamily="34" charset="0"/>
                      </a:endParaRPr>
                    </a:p>
                  </a:txBody>
                  <a:tcPr marL="5994" marR="5994" marT="5994" marB="0" anchor="ctr"/>
                </a:tc>
                <a:tc>
                  <a:txBody>
                    <a:bodyPr/>
                    <a:lstStyle/>
                    <a:p>
                      <a:pPr algn="ctr" rtl="0" fontAlgn="ctr"/>
                      <a:r>
                        <a:rPr lang="en-GB" sz="800" u="none" strike="noStrike">
                          <a:effectLst/>
                        </a:rPr>
                        <a:t>24.6</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25.4</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27</a:t>
                      </a:r>
                      <a:endParaRPr lang="en-GB" sz="800" b="0" i="0" u="none" strike="noStrike">
                        <a:solidFill>
                          <a:srgbClr val="000000"/>
                        </a:solidFill>
                        <a:effectLst/>
                        <a:latin typeface="Microsoft Sans Serif" panose="020B0604020202020204" pitchFamily="34" charset="0"/>
                      </a:endParaRPr>
                    </a:p>
                  </a:txBody>
                  <a:tcPr marL="5994" marR="5994" marT="5994" marB="0" anchor="ctr"/>
                </a:tc>
                <a:extLst>
                  <a:ext uri="{0D108BD9-81ED-4DB2-BD59-A6C34878D82A}">
                    <a16:rowId xmlns:a16="http://schemas.microsoft.com/office/drawing/2014/main" val="843426142"/>
                  </a:ext>
                </a:extLst>
              </a:tr>
              <a:tr h="131859">
                <a:tc>
                  <a:txBody>
                    <a:bodyPr/>
                    <a:lstStyle/>
                    <a:p>
                      <a:pPr algn="ctr" rtl="0" fontAlgn="ctr"/>
                      <a:r>
                        <a:rPr lang="en-GB" sz="800" u="none" strike="noStrike">
                          <a:effectLst/>
                        </a:rPr>
                        <a:t>+4.1</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+3.3</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+4</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fontAlgn="ctr"/>
                      <a:endParaRPr lang="en-GB" sz="1000" b="0" i="0" u="none" strike="noStrike">
                        <a:effectLst/>
                        <a:latin typeface="Arial" panose="020B0604020202020204" pitchFamily="34" charset="0"/>
                      </a:endParaRPr>
                    </a:p>
                  </a:txBody>
                  <a:tcPr marL="5994" marR="5994" marT="5994" marB="0" anchor="ctr"/>
                </a:tc>
                <a:tc>
                  <a:txBody>
                    <a:bodyPr/>
                    <a:lstStyle/>
                    <a:p>
                      <a:pPr algn="ctr" rtl="0" fontAlgn="ctr"/>
                      <a:r>
                        <a:rPr lang="en-GB" sz="800" u="none" strike="noStrike">
                          <a:effectLst/>
                        </a:rPr>
                        <a:t>25.5</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26.3</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28</a:t>
                      </a:r>
                      <a:endParaRPr lang="en-GB" sz="800" b="0" i="0" u="none" strike="noStrike">
                        <a:solidFill>
                          <a:srgbClr val="000000"/>
                        </a:solidFill>
                        <a:effectLst/>
                        <a:latin typeface="Microsoft Sans Serif" panose="020B0604020202020204" pitchFamily="34" charset="0"/>
                      </a:endParaRPr>
                    </a:p>
                  </a:txBody>
                  <a:tcPr marL="5994" marR="5994" marT="5994" marB="0" anchor="ctr"/>
                </a:tc>
                <a:extLst>
                  <a:ext uri="{0D108BD9-81ED-4DB2-BD59-A6C34878D82A}">
                    <a16:rowId xmlns:a16="http://schemas.microsoft.com/office/drawing/2014/main" val="1432867764"/>
                  </a:ext>
                </a:extLst>
              </a:tr>
              <a:tr h="131859">
                <a:tc>
                  <a:txBody>
                    <a:bodyPr/>
                    <a:lstStyle/>
                    <a:p>
                      <a:pPr algn="ctr" rtl="0" fontAlgn="ctr"/>
                      <a:r>
                        <a:rPr lang="en-GB" sz="800" u="none" strike="noStrike">
                          <a:effectLst/>
                        </a:rPr>
                        <a:t>+3.2</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+2.4</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+3</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fontAlgn="ctr"/>
                      <a:endParaRPr lang="en-GB" sz="1000" b="0" i="0" u="none" strike="noStrike">
                        <a:effectLst/>
                        <a:latin typeface="Arial" panose="020B0604020202020204" pitchFamily="34" charset="0"/>
                      </a:endParaRPr>
                    </a:p>
                  </a:txBody>
                  <a:tcPr marL="5994" marR="5994" marT="5994" marB="0" anchor="ctr"/>
                </a:tc>
                <a:tc>
                  <a:txBody>
                    <a:bodyPr/>
                    <a:lstStyle/>
                    <a:p>
                      <a:pPr algn="ctr" rtl="0" fontAlgn="ctr"/>
                      <a:r>
                        <a:rPr lang="en-GB" sz="800" u="none" strike="noStrike">
                          <a:effectLst/>
                        </a:rPr>
                        <a:t>26.4</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27.3</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29</a:t>
                      </a:r>
                      <a:endParaRPr lang="en-GB" sz="800" b="0" i="0" u="none" strike="noStrike">
                        <a:solidFill>
                          <a:srgbClr val="000000"/>
                        </a:solidFill>
                        <a:effectLst/>
                        <a:latin typeface="Microsoft Sans Serif" panose="020B0604020202020204" pitchFamily="34" charset="0"/>
                      </a:endParaRPr>
                    </a:p>
                  </a:txBody>
                  <a:tcPr marL="5994" marR="5994" marT="5994" marB="0" anchor="ctr"/>
                </a:tc>
                <a:extLst>
                  <a:ext uri="{0D108BD9-81ED-4DB2-BD59-A6C34878D82A}">
                    <a16:rowId xmlns:a16="http://schemas.microsoft.com/office/drawing/2014/main" val="803184279"/>
                  </a:ext>
                </a:extLst>
              </a:tr>
              <a:tr h="131859">
                <a:tc>
                  <a:txBody>
                    <a:bodyPr/>
                    <a:lstStyle/>
                    <a:p>
                      <a:pPr algn="ctr" rtl="0" fontAlgn="ctr"/>
                      <a:r>
                        <a:rPr lang="en-GB" sz="800" u="none" strike="noStrike">
                          <a:effectLst/>
                        </a:rPr>
                        <a:t>+2.3</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+1.4</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+2</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fontAlgn="ctr"/>
                      <a:endParaRPr lang="en-GB" sz="1000" b="0" i="0" u="none" strike="noStrike">
                        <a:effectLst/>
                        <a:latin typeface="Arial" panose="020B0604020202020204" pitchFamily="34" charset="0"/>
                      </a:endParaRPr>
                    </a:p>
                  </a:txBody>
                  <a:tcPr marL="5994" marR="5994" marT="5994" marB="0" anchor="ctr"/>
                </a:tc>
                <a:tc>
                  <a:txBody>
                    <a:bodyPr/>
                    <a:lstStyle/>
                    <a:p>
                      <a:pPr algn="ctr" rtl="0" fontAlgn="ctr"/>
                      <a:r>
                        <a:rPr lang="en-GB" sz="800" u="none" strike="noStrike">
                          <a:effectLst/>
                        </a:rPr>
                        <a:t>27.4</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28.2</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30</a:t>
                      </a:r>
                      <a:endParaRPr lang="en-GB" sz="800" b="0" i="0" u="none" strike="noStrike">
                        <a:solidFill>
                          <a:srgbClr val="000000"/>
                        </a:solidFill>
                        <a:effectLst/>
                        <a:latin typeface="Microsoft Sans Serif" panose="020B0604020202020204" pitchFamily="34" charset="0"/>
                      </a:endParaRPr>
                    </a:p>
                  </a:txBody>
                  <a:tcPr marL="5994" marR="5994" marT="5994" marB="0" anchor="ctr"/>
                </a:tc>
                <a:extLst>
                  <a:ext uri="{0D108BD9-81ED-4DB2-BD59-A6C34878D82A}">
                    <a16:rowId xmlns:a16="http://schemas.microsoft.com/office/drawing/2014/main" val="2327554136"/>
                  </a:ext>
                </a:extLst>
              </a:tr>
              <a:tr h="131859">
                <a:tc>
                  <a:txBody>
                    <a:bodyPr/>
                    <a:lstStyle/>
                    <a:p>
                      <a:pPr algn="ctr" rtl="0" fontAlgn="ctr"/>
                      <a:r>
                        <a:rPr lang="en-GB" sz="800" u="none" strike="noStrike">
                          <a:effectLst/>
                        </a:rPr>
                        <a:t>+1.3</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+0.5</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+1</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fontAlgn="ctr"/>
                      <a:endParaRPr lang="en-GB" sz="1000" b="0" i="0" u="none" strike="noStrike">
                        <a:effectLst/>
                        <a:latin typeface="Arial" panose="020B0604020202020204" pitchFamily="34" charset="0"/>
                      </a:endParaRPr>
                    </a:p>
                  </a:txBody>
                  <a:tcPr marL="5994" marR="5994" marT="5994" marB="0" anchor="ctr"/>
                </a:tc>
                <a:tc>
                  <a:txBody>
                    <a:bodyPr/>
                    <a:lstStyle/>
                    <a:p>
                      <a:pPr algn="ctr" rtl="0" fontAlgn="ctr"/>
                      <a:r>
                        <a:rPr lang="en-GB" sz="800" u="none" strike="noStrike">
                          <a:effectLst/>
                        </a:rPr>
                        <a:t>28.3</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29.1</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31</a:t>
                      </a:r>
                      <a:endParaRPr lang="en-GB" sz="800" b="0" i="0" u="none" strike="noStrike">
                        <a:solidFill>
                          <a:srgbClr val="000000"/>
                        </a:solidFill>
                        <a:effectLst/>
                        <a:latin typeface="Microsoft Sans Serif" panose="020B0604020202020204" pitchFamily="34" charset="0"/>
                      </a:endParaRPr>
                    </a:p>
                  </a:txBody>
                  <a:tcPr marL="5994" marR="5994" marT="5994" marB="0" anchor="ctr"/>
                </a:tc>
                <a:extLst>
                  <a:ext uri="{0D108BD9-81ED-4DB2-BD59-A6C34878D82A}">
                    <a16:rowId xmlns:a16="http://schemas.microsoft.com/office/drawing/2014/main" val="2084622997"/>
                  </a:ext>
                </a:extLst>
              </a:tr>
              <a:tr h="131859">
                <a:tc>
                  <a:txBody>
                    <a:bodyPr/>
                    <a:lstStyle/>
                    <a:p>
                      <a:pPr algn="ctr" rtl="0" fontAlgn="ctr"/>
                      <a:r>
                        <a:rPr lang="en-GB" sz="800" u="none" strike="noStrike">
                          <a:effectLst/>
                        </a:rPr>
                        <a:t>+0.4</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0.4</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0</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fontAlgn="ctr"/>
                      <a:endParaRPr lang="en-GB" sz="1000" b="0" i="0" u="none" strike="noStrike">
                        <a:effectLst/>
                        <a:latin typeface="Arial" panose="020B0604020202020204" pitchFamily="34" charset="0"/>
                      </a:endParaRPr>
                    </a:p>
                  </a:txBody>
                  <a:tcPr marL="5994" marR="5994" marT="5994" marB="0" anchor="ctr"/>
                </a:tc>
                <a:tc>
                  <a:txBody>
                    <a:bodyPr/>
                    <a:lstStyle/>
                    <a:p>
                      <a:pPr algn="ctr" rtl="0" fontAlgn="ctr"/>
                      <a:r>
                        <a:rPr lang="en-GB" sz="800" u="none" strike="noStrike">
                          <a:effectLst/>
                        </a:rPr>
                        <a:t>29.2</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30.1</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32</a:t>
                      </a:r>
                      <a:endParaRPr lang="en-GB" sz="800" b="0" i="0" u="none" strike="noStrike">
                        <a:solidFill>
                          <a:srgbClr val="000000"/>
                        </a:solidFill>
                        <a:effectLst/>
                        <a:latin typeface="Microsoft Sans Serif" panose="020B0604020202020204" pitchFamily="34" charset="0"/>
                      </a:endParaRPr>
                    </a:p>
                  </a:txBody>
                  <a:tcPr marL="5994" marR="5994" marT="5994" marB="0" anchor="ctr"/>
                </a:tc>
                <a:extLst>
                  <a:ext uri="{0D108BD9-81ED-4DB2-BD59-A6C34878D82A}">
                    <a16:rowId xmlns:a16="http://schemas.microsoft.com/office/drawing/2014/main" val="347198953"/>
                  </a:ext>
                </a:extLst>
              </a:tr>
              <a:tr h="131859">
                <a:tc>
                  <a:txBody>
                    <a:bodyPr/>
                    <a:lstStyle/>
                    <a:p>
                      <a:pPr algn="ctr" rtl="0" fontAlgn="ctr"/>
                      <a:r>
                        <a:rPr lang="en-GB" sz="800" u="none" strike="noStrike">
                          <a:effectLst/>
                        </a:rPr>
                        <a:t>0.5</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1.3</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1</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fontAlgn="ctr"/>
                      <a:endParaRPr lang="en-GB" sz="1000" b="0" i="0" u="none" strike="noStrike">
                        <a:effectLst/>
                        <a:latin typeface="Arial" panose="020B0604020202020204" pitchFamily="34" charset="0"/>
                      </a:endParaRPr>
                    </a:p>
                  </a:txBody>
                  <a:tcPr marL="5994" marR="5994" marT="5994" marB="0" anchor="ctr"/>
                </a:tc>
                <a:tc>
                  <a:txBody>
                    <a:bodyPr/>
                    <a:lstStyle/>
                    <a:p>
                      <a:pPr algn="ctr" rtl="0" fontAlgn="ctr"/>
                      <a:r>
                        <a:rPr lang="en-GB" sz="800" u="none" strike="noStrike">
                          <a:effectLst/>
                        </a:rPr>
                        <a:t>30.2</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31.0</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33</a:t>
                      </a:r>
                      <a:endParaRPr lang="en-GB" sz="800" b="0" i="0" u="none" strike="noStrike">
                        <a:solidFill>
                          <a:srgbClr val="000000"/>
                        </a:solidFill>
                        <a:effectLst/>
                        <a:latin typeface="Microsoft Sans Serif" panose="020B0604020202020204" pitchFamily="34" charset="0"/>
                      </a:endParaRPr>
                    </a:p>
                  </a:txBody>
                  <a:tcPr marL="5994" marR="5994" marT="5994" marB="0" anchor="ctr"/>
                </a:tc>
                <a:extLst>
                  <a:ext uri="{0D108BD9-81ED-4DB2-BD59-A6C34878D82A}">
                    <a16:rowId xmlns:a16="http://schemas.microsoft.com/office/drawing/2014/main" val="1781652074"/>
                  </a:ext>
                </a:extLst>
              </a:tr>
              <a:tr h="131859">
                <a:tc>
                  <a:txBody>
                    <a:bodyPr/>
                    <a:lstStyle/>
                    <a:p>
                      <a:pPr algn="ctr" rtl="0" fontAlgn="ctr"/>
                      <a:r>
                        <a:rPr lang="en-GB" sz="800" u="none" strike="noStrike">
                          <a:effectLst/>
                        </a:rPr>
                        <a:t>1.4</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2.3</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2</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fontAlgn="ctr"/>
                      <a:endParaRPr lang="en-GB" sz="1000" b="0" i="0" u="none" strike="noStrike">
                        <a:effectLst/>
                        <a:latin typeface="Arial" panose="020B0604020202020204" pitchFamily="34" charset="0"/>
                      </a:endParaRPr>
                    </a:p>
                  </a:txBody>
                  <a:tcPr marL="5994" marR="5994" marT="5994" marB="0" anchor="ctr"/>
                </a:tc>
                <a:tc>
                  <a:txBody>
                    <a:bodyPr/>
                    <a:lstStyle/>
                    <a:p>
                      <a:pPr algn="ctr" rtl="0" fontAlgn="ctr"/>
                      <a:r>
                        <a:rPr lang="en-GB" sz="800" u="none" strike="noStrike">
                          <a:effectLst/>
                        </a:rPr>
                        <a:t>31.1</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31.9</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34</a:t>
                      </a:r>
                      <a:endParaRPr lang="en-GB" sz="800" b="0" i="0" u="none" strike="noStrike">
                        <a:solidFill>
                          <a:srgbClr val="000000"/>
                        </a:solidFill>
                        <a:effectLst/>
                        <a:latin typeface="Microsoft Sans Serif" panose="020B0604020202020204" pitchFamily="34" charset="0"/>
                      </a:endParaRPr>
                    </a:p>
                  </a:txBody>
                  <a:tcPr marL="5994" marR="5994" marT="5994" marB="0" anchor="ctr"/>
                </a:tc>
                <a:extLst>
                  <a:ext uri="{0D108BD9-81ED-4DB2-BD59-A6C34878D82A}">
                    <a16:rowId xmlns:a16="http://schemas.microsoft.com/office/drawing/2014/main" val="3115867467"/>
                  </a:ext>
                </a:extLst>
              </a:tr>
              <a:tr h="131859">
                <a:tc>
                  <a:txBody>
                    <a:bodyPr/>
                    <a:lstStyle/>
                    <a:p>
                      <a:pPr algn="ctr" rtl="0" fontAlgn="ctr"/>
                      <a:r>
                        <a:rPr lang="en-GB" sz="800" u="none" strike="noStrike">
                          <a:effectLst/>
                        </a:rPr>
                        <a:t>2.4</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3.2</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3</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fontAlgn="ctr"/>
                      <a:endParaRPr lang="en-GB" sz="1000" b="0" i="0" u="none" strike="noStrike">
                        <a:effectLst/>
                        <a:latin typeface="Arial" panose="020B0604020202020204" pitchFamily="34" charset="0"/>
                      </a:endParaRPr>
                    </a:p>
                  </a:txBody>
                  <a:tcPr marL="5994" marR="5994" marT="5994" marB="0" anchor="ctr"/>
                </a:tc>
                <a:tc>
                  <a:txBody>
                    <a:bodyPr/>
                    <a:lstStyle/>
                    <a:p>
                      <a:pPr algn="ctr" rtl="0" fontAlgn="ctr"/>
                      <a:r>
                        <a:rPr lang="en-GB" sz="800" u="none" strike="noStrike">
                          <a:effectLst/>
                        </a:rPr>
                        <a:t>32.0</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32.8</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35</a:t>
                      </a:r>
                      <a:endParaRPr lang="en-GB" sz="800" b="0" i="0" u="none" strike="noStrike">
                        <a:solidFill>
                          <a:srgbClr val="000000"/>
                        </a:solidFill>
                        <a:effectLst/>
                        <a:latin typeface="Microsoft Sans Serif" panose="020B0604020202020204" pitchFamily="34" charset="0"/>
                      </a:endParaRPr>
                    </a:p>
                  </a:txBody>
                  <a:tcPr marL="5994" marR="5994" marT="5994" marB="0" anchor="ctr"/>
                </a:tc>
                <a:extLst>
                  <a:ext uri="{0D108BD9-81ED-4DB2-BD59-A6C34878D82A}">
                    <a16:rowId xmlns:a16="http://schemas.microsoft.com/office/drawing/2014/main" val="4032493400"/>
                  </a:ext>
                </a:extLst>
              </a:tr>
              <a:tr h="131859">
                <a:tc>
                  <a:txBody>
                    <a:bodyPr/>
                    <a:lstStyle/>
                    <a:p>
                      <a:pPr algn="ctr" rtl="0" fontAlgn="ctr"/>
                      <a:r>
                        <a:rPr lang="en-GB" sz="800" u="none" strike="noStrike">
                          <a:effectLst/>
                        </a:rPr>
                        <a:t>3.3</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4.1</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4</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fontAlgn="ctr"/>
                      <a:endParaRPr lang="en-GB" sz="1000" b="0" i="0" u="none" strike="noStrike">
                        <a:effectLst/>
                        <a:latin typeface="Arial" panose="020B0604020202020204" pitchFamily="34" charset="0"/>
                      </a:endParaRPr>
                    </a:p>
                  </a:txBody>
                  <a:tcPr marL="5994" marR="5994" marT="5994" marB="0" anchor="ctr"/>
                </a:tc>
                <a:tc>
                  <a:txBody>
                    <a:bodyPr/>
                    <a:lstStyle/>
                    <a:p>
                      <a:pPr algn="ctr" rtl="0" fontAlgn="ctr"/>
                      <a:r>
                        <a:rPr lang="en-GB" sz="800" u="none" strike="noStrike">
                          <a:effectLst/>
                        </a:rPr>
                        <a:t>32.9</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33.8</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36</a:t>
                      </a:r>
                      <a:endParaRPr lang="en-GB" sz="800" b="0" i="0" u="none" strike="noStrike">
                        <a:solidFill>
                          <a:srgbClr val="000000"/>
                        </a:solidFill>
                        <a:effectLst/>
                        <a:latin typeface="Microsoft Sans Serif" panose="020B0604020202020204" pitchFamily="34" charset="0"/>
                      </a:endParaRPr>
                    </a:p>
                  </a:txBody>
                  <a:tcPr marL="5994" marR="5994" marT="5994" marB="0" anchor="ctr"/>
                </a:tc>
                <a:extLst>
                  <a:ext uri="{0D108BD9-81ED-4DB2-BD59-A6C34878D82A}">
                    <a16:rowId xmlns:a16="http://schemas.microsoft.com/office/drawing/2014/main" val="971389823"/>
                  </a:ext>
                </a:extLst>
              </a:tr>
              <a:tr h="131859">
                <a:tc>
                  <a:txBody>
                    <a:bodyPr/>
                    <a:lstStyle/>
                    <a:p>
                      <a:pPr algn="ctr" rtl="0" fontAlgn="ctr"/>
                      <a:r>
                        <a:rPr lang="en-GB" sz="800" u="none" strike="noStrike">
                          <a:effectLst/>
                        </a:rPr>
                        <a:t>4.2</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5.0</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5</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fontAlgn="ctr"/>
                      <a:endParaRPr lang="en-GB" sz="1000" b="0" i="0" u="none" strike="noStrike">
                        <a:effectLst/>
                        <a:latin typeface="Arial" panose="020B0604020202020204" pitchFamily="34" charset="0"/>
                      </a:endParaRPr>
                    </a:p>
                  </a:txBody>
                  <a:tcPr marL="5994" marR="5994" marT="5994" marB="0" anchor="ctr"/>
                </a:tc>
                <a:tc>
                  <a:txBody>
                    <a:bodyPr/>
                    <a:lstStyle/>
                    <a:p>
                      <a:pPr algn="ctr" rtl="0" fontAlgn="ctr"/>
                      <a:r>
                        <a:rPr lang="en-GB" sz="800" u="none" strike="noStrike">
                          <a:effectLst/>
                        </a:rPr>
                        <a:t>33.9</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34.7</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37</a:t>
                      </a:r>
                      <a:endParaRPr lang="en-GB" sz="800" b="0" i="0" u="none" strike="noStrike">
                        <a:solidFill>
                          <a:srgbClr val="000000"/>
                        </a:solidFill>
                        <a:effectLst/>
                        <a:latin typeface="Microsoft Sans Serif" panose="020B0604020202020204" pitchFamily="34" charset="0"/>
                      </a:endParaRPr>
                    </a:p>
                  </a:txBody>
                  <a:tcPr marL="5994" marR="5994" marT="5994" marB="0" anchor="ctr"/>
                </a:tc>
                <a:extLst>
                  <a:ext uri="{0D108BD9-81ED-4DB2-BD59-A6C34878D82A}">
                    <a16:rowId xmlns:a16="http://schemas.microsoft.com/office/drawing/2014/main" val="1355515321"/>
                  </a:ext>
                </a:extLst>
              </a:tr>
              <a:tr h="131859">
                <a:tc>
                  <a:txBody>
                    <a:bodyPr/>
                    <a:lstStyle/>
                    <a:p>
                      <a:pPr algn="ctr" rtl="0" fontAlgn="ctr"/>
                      <a:r>
                        <a:rPr lang="en-GB" sz="800" u="none" strike="noStrike">
                          <a:effectLst/>
                        </a:rPr>
                        <a:t>5.1</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6.0</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6</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fontAlgn="ctr"/>
                      <a:endParaRPr lang="en-GB" sz="1000" b="0" i="0" u="none" strike="noStrike">
                        <a:effectLst/>
                        <a:latin typeface="Arial" panose="020B0604020202020204" pitchFamily="34" charset="0"/>
                      </a:endParaRPr>
                    </a:p>
                  </a:txBody>
                  <a:tcPr marL="5994" marR="5994" marT="5994" marB="0" anchor="ctr"/>
                </a:tc>
                <a:tc>
                  <a:txBody>
                    <a:bodyPr/>
                    <a:lstStyle/>
                    <a:p>
                      <a:pPr algn="ctr" rtl="0" fontAlgn="ctr"/>
                      <a:r>
                        <a:rPr lang="en-GB" sz="800" u="none" strike="noStrike">
                          <a:effectLst/>
                        </a:rPr>
                        <a:t>34.8</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35.6</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38</a:t>
                      </a:r>
                      <a:endParaRPr lang="en-GB" sz="800" b="0" i="0" u="none" strike="noStrike">
                        <a:solidFill>
                          <a:srgbClr val="000000"/>
                        </a:solidFill>
                        <a:effectLst/>
                        <a:latin typeface="Microsoft Sans Serif" panose="020B0604020202020204" pitchFamily="34" charset="0"/>
                      </a:endParaRPr>
                    </a:p>
                  </a:txBody>
                  <a:tcPr marL="5994" marR="5994" marT="5994" marB="0" anchor="ctr"/>
                </a:tc>
                <a:extLst>
                  <a:ext uri="{0D108BD9-81ED-4DB2-BD59-A6C34878D82A}">
                    <a16:rowId xmlns:a16="http://schemas.microsoft.com/office/drawing/2014/main" val="3746495067"/>
                  </a:ext>
                </a:extLst>
              </a:tr>
              <a:tr h="131859">
                <a:tc>
                  <a:txBody>
                    <a:bodyPr/>
                    <a:lstStyle/>
                    <a:p>
                      <a:pPr algn="ctr" rtl="0" fontAlgn="ctr"/>
                      <a:r>
                        <a:rPr lang="en-GB" sz="800" u="none" strike="noStrike">
                          <a:effectLst/>
                        </a:rPr>
                        <a:t>6.1</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6.9</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7</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fontAlgn="ctr"/>
                      <a:endParaRPr lang="en-GB" sz="1000" b="0" i="0" u="none" strike="noStrike">
                        <a:effectLst/>
                        <a:latin typeface="Arial" panose="020B0604020202020204" pitchFamily="34" charset="0"/>
                      </a:endParaRPr>
                    </a:p>
                  </a:txBody>
                  <a:tcPr marL="5994" marR="5994" marT="5994" marB="0" anchor="ctr"/>
                </a:tc>
                <a:tc>
                  <a:txBody>
                    <a:bodyPr/>
                    <a:lstStyle/>
                    <a:p>
                      <a:pPr algn="ctr" rtl="0" fontAlgn="ctr"/>
                      <a:r>
                        <a:rPr lang="en-GB" sz="800" u="none" strike="noStrike">
                          <a:effectLst/>
                        </a:rPr>
                        <a:t>35.7</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36.5</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39</a:t>
                      </a:r>
                      <a:endParaRPr lang="en-GB" sz="800" b="0" i="0" u="none" strike="noStrike">
                        <a:solidFill>
                          <a:srgbClr val="000000"/>
                        </a:solidFill>
                        <a:effectLst/>
                        <a:latin typeface="Microsoft Sans Serif" panose="020B0604020202020204" pitchFamily="34" charset="0"/>
                      </a:endParaRPr>
                    </a:p>
                  </a:txBody>
                  <a:tcPr marL="5994" marR="5994" marT="5994" marB="0" anchor="ctr"/>
                </a:tc>
                <a:extLst>
                  <a:ext uri="{0D108BD9-81ED-4DB2-BD59-A6C34878D82A}">
                    <a16:rowId xmlns:a16="http://schemas.microsoft.com/office/drawing/2014/main" val="1684956573"/>
                  </a:ext>
                </a:extLst>
              </a:tr>
              <a:tr h="131859">
                <a:tc>
                  <a:txBody>
                    <a:bodyPr/>
                    <a:lstStyle/>
                    <a:p>
                      <a:pPr algn="ctr" rtl="0" fontAlgn="ctr"/>
                      <a:r>
                        <a:rPr lang="en-GB" sz="800" u="none" strike="noStrike">
                          <a:effectLst/>
                        </a:rPr>
                        <a:t>7.0</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7.8</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8</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fontAlgn="ctr"/>
                      <a:endParaRPr lang="en-GB" sz="1000" b="0" i="0" u="none" strike="noStrike">
                        <a:effectLst/>
                        <a:latin typeface="Arial" panose="020B0604020202020204" pitchFamily="34" charset="0"/>
                      </a:endParaRPr>
                    </a:p>
                  </a:txBody>
                  <a:tcPr marL="5994" marR="5994" marT="5994" marB="0" anchor="ctr"/>
                </a:tc>
                <a:tc>
                  <a:txBody>
                    <a:bodyPr/>
                    <a:lstStyle/>
                    <a:p>
                      <a:pPr algn="ctr" rtl="0" fontAlgn="ctr"/>
                      <a:r>
                        <a:rPr lang="en-GB" sz="800" u="none" strike="noStrike">
                          <a:effectLst/>
                        </a:rPr>
                        <a:t>36.6</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37.5</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40</a:t>
                      </a:r>
                      <a:endParaRPr lang="en-GB" sz="800" b="0" i="0" u="none" strike="noStrike">
                        <a:solidFill>
                          <a:srgbClr val="000000"/>
                        </a:solidFill>
                        <a:effectLst/>
                        <a:latin typeface="Microsoft Sans Serif" panose="020B0604020202020204" pitchFamily="34" charset="0"/>
                      </a:endParaRPr>
                    </a:p>
                  </a:txBody>
                  <a:tcPr marL="5994" marR="5994" marT="5994" marB="0" anchor="ctr"/>
                </a:tc>
                <a:extLst>
                  <a:ext uri="{0D108BD9-81ED-4DB2-BD59-A6C34878D82A}">
                    <a16:rowId xmlns:a16="http://schemas.microsoft.com/office/drawing/2014/main" val="2506125385"/>
                  </a:ext>
                </a:extLst>
              </a:tr>
              <a:tr h="131859">
                <a:tc>
                  <a:txBody>
                    <a:bodyPr/>
                    <a:lstStyle/>
                    <a:p>
                      <a:pPr algn="ctr" rtl="0" fontAlgn="ctr"/>
                      <a:r>
                        <a:rPr lang="en-GB" sz="800" u="none" strike="noStrike">
                          <a:effectLst/>
                        </a:rPr>
                        <a:t>7.9</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8.7</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9</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fontAlgn="ctr"/>
                      <a:endParaRPr lang="en-GB" sz="1000" b="0" i="0" u="none" strike="noStrike">
                        <a:effectLst/>
                        <a:latin typeface="Arial" panose="020B0604020202020204" pitchFamily="34" charset="0"/>
                      </a:endParaRPr>
                    </a:p>
                  </a:txBody>
                  <a:tcPr marL="5994" marR="5994" marT="5994" marB="0" anchor="ctr"/>
                </a:tc>
                <a:tc>
                  <a:txBody>
                    <a:bodyPr/>
                    <a:lstStyle/>
                    <a:p>
                      <a:pPr algn="ctr" rtl="0" fontAlgn="ctr"/>
                      <a:r>
                        <a:rPr lang="en-GB" sz="800" u="none" strike="noStrike">
                          <a:effectLst/>
                        </a:rPr>
                        <a:t>37.6</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38.4</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41</a:t>
                      </a:r>
                      <a:endParaRPr lang="en-GB" sz="800" b="0" i="0" u="none" strike="noStrike">
                        <a:solidFill>
                          <a:srgbClr val="000000"/>
                        </a:solidFill>
                        <a:effectLst/>
                        <a:latin typeface="Microsoft Sans Serif" panose="020B0604020202020204" pitchFamily="34" charset="0"/>
                      </a:endParaRPr>
                    </a:p>
                  </a:txBody>
                  <a:tcPr marL="5994" marR="5994" marT="5994" marB="0" anchor="ctr"/>
                </a:tc>
                <a:extLst>
                  <a:ext uri="{0D108BD9-81ED-4DB2-BD59-A6C34878D82A}">
                    <a16:rowId xmlns:a16="http://schemas.microsoft.com/office/drawing/2014/main" val="3181977229"/>
                  </a:ext>
                </a:extLst>
              </a:tr>
              <a:tr h="131859">
                <a:tc>
                  <a:txBody>
                    <a:bodyPr/>
                    <a:lstStyle/>
                    <a:p>
                      <a:pPr algn="ctr" rtl="0" fontAlgn="ctr"/>
                      <a:r>
                        <a:rPr lang="en-GB" sz="800" u="none" strike="noStrike">
                          <a:effectLst/>
                        </a:rPr>
                        <a:t>8.8</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9.7</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10</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fontAlgn="ctr"/>
                      <a:endParaRPr lang="en-GB" sz="1000" b="0" i="0" u="none" strike="noStrike">
                        <a:effectLst/>
                        <a:latin typeface="Arial" panose="020B0604020202020204" pitchFamily="34" charset="0"/>
                      </a:endParaRPr>
                    </a:p>
                  </a:txBody>
                  <a:tcPr marL="5994" marR="5994" marT="5994" marB="0" anchor="ctr"/>
                </a:tc>
                <a:tc>
                  <a:txBody>
                    <a:bodyPr/>
                    <a:lstStyle/>
                    <a:p>
                      <a:pPr algn="ctr" rtl="0" fontAlgn="ctr"/>
                      <a:r>
                        <a:rPr lang="en-GB" sz="800" u="none" strike="noStrike">
                          <a:effectLst/>
                        </a:rPr>
                        <a:t>38.5</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39.3</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42</a:t>
                      </a:r>
                      <a:endParaRPr lang="en-GB" sz="800" b="0" i="0" u="none" strike="noStrike">
                        <a:solidFill>
                          <a:srgbClr val="000000"/>
                        </a:solidFill>
                        <a:effectLst/>
                        <a:latin typeface="Microsoft Sans Serif" panose="020B0604020202020204" pitchFamily="34" charset="0"/>
                      </a:endParaRPr>
                    </a:p>
                  </a:txBody>
                  <a:tcPr marL="5994" marR="5994" marT="5994" marB="0" anchor="ctr"/>
                </a:tc>
                <a:extLst>
                  <a:ext uri="{0D108BD9-81ED-4DB2-BD59-A6C34878D82A}">
                    <a16:rowId xmlns:a16="http://schemas.microsoft.com/office/drawing/2014/main" val="402618211"/>
                  </a:ext>
                </a:extLst>
              </a:tr>
              <a:tr h="131859">
                <a:tc>
                  <a:txBody>
                    <a:bodyPr/>
                    <a:lstStyle/>
                    <a:p>
                      <a:pPr algn="ctr" rtl="0" fontAlgn="ctr"/>
                      <a:r>
                        <a:rPr lang="en-GB" sz="800" u="none" strike="noStrike">
                          <a:effectLst/>
                        </a:rPr>
                        <a:t>9.8</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10.6</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11</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fontAlgn="ctr"/>
                      <a:endParaRPr lang="en-GB" sz="1000" b="0" i="0" u="none" strike="noStrike">
                        <a:effectLst/>
                        <a:latin typeface="Arial" panose="020B0604020202020204" pitchFamily="34" charset="0"/>
                      </a:endParaRPr>
                    </a:p>
                  </a:txBody>
                  <a:tcPr marL="5994" marR="5994" marT="5994" marB="0" anchor="ctr"/>
                </a:tc>
                <a:tc>
                  <a:txBody>
                    <a:bodyPr/>
                    <a:lstStyle/>
                    <a:p>
                      <a:pPr algn="ctr" rtl="0" fontAlgn="ctr"/>
                      <a:r>
                        <a:rPr lang="en-GB" sz="800" u="none" strike="noStrike">
                          <a:effectLst/>
                        </a:rPr>
                        <a:t>39.4</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40.2</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43</a:t>
                      </a:r>
                      <a:endParaRPr lang="en-GB" sz="800" b="0" i="0" u="none" strike="noStrike">
                        <a:solidFill>
                          <a:srgbClr val="000000"/>
                        </a:solidFill>
                        <a:effectLst/>
                        <a:latin typeface="Microsoft Sans Serif" panose="020B0604020202020204" pitchFamily="34" charset="0"/>
                      </a:endParaRPr>
                    </a:p>
                  </a:txBody>
                  <a:tcPr marL="5994" marR="5994" marT="5994" marB="0" anchor="ctr"/>
                </a:tc>
                <a:extLst>
                  <a:ext uri="{0D108BD9-81ED-4DB2-BD59-A6C34878D82A}">
                    <a16:rowId xmlns:a16="http://schemas.microsoft.com/office/drawing/2014/main" val="1989275223"/>
                  </a:ext>
                </a:extLst>
              </a:tr>
              <a:tr h="131859">
                <a:tc>
                  <a:txBody>
                    <a:bodyPr/>
                    <a:lstStyle/>
                    <a:p>
                      <a:pPr algn="ctr" rtl="0" fontAlgn="ctr"/>
                      <a:r>
                        <a:rPr lang="en-GB" sz="800" u="none" strike="noStrike">
                          <a:effectLst/>
                        </a:rPr>
                        <a:t>10.7</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11.5</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12</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fontAlgn="ctr"/>
                      <a:endParaRPr lang="en-GB" sz="1000" b="0" i="0" u="none" strike="noStrike">
                        <a:effectLst/>
                        <a:latin typeface="Arial" panose="020B0604020202020204" pitchFamily="34" charset="0"/>
                      </a:endParaRPr>
                    </a:p>
                  </a:txBody>
                  <a:tcPr marL="5994" marR="5994" marT="5994" marB="0" anchor="ctr"/>
                </a:tc>
                <a:tc>
                  <a:txBody>
                    <a:bodyPr/>
                    <a:lstStyle/>
                    <a:p>
                      <a:pPr algn="ctr" rtl="0" fontAlgn="ctr"/>
                      <a:r>
                        <a:rPr lang="en-GB" sz="800" u="none" strike="noStrike">
                          <a:effectLst/>
                        </a:rPr>
                        <a:t>40.3</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41.2</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44</a:t>
                      </a:r>
                      <a:endParaRPr lang="en-GB" sz="800" b="0" i="0" u="none" strike="noStrike">
                        <a:solidFill>
                          <a:srgbClr val="000000"/>
                        </a:solidFill>
                        <a:effectLst/>
                        <a:latin typeface="Microsoft Sans Serif" panose="020B0604020202020204" pitchFamily="34" charset="0"/>
                      </a:endParaRPr>
                    </a:p>
                  </a:txBody>
                  <a:tcPr marL="5994" marR="5994" marT="5994" marB="0" anchor="ctr"/>
                </a:tc>
                <a:extLst>
                  <a:ext uri="{0D108BD9-81ED-4DB2-BD59-A6C34878D82A}">
                    <a16:rowId xmlns:a16="http://schemas.microsoft.com/office/drawing/2014/main" val="4062118114"/>
                  </a:ext>
                </a:extLst>
              </a:tr>
              <a:tr h="131859">
                <a:tc>
                  <a:txBody>
                    <a:bodyPr/>
                    <a:lstStyle/>
                    <a:p>
                      <a:pPr algn="ctr" rtl="0" fontAlgn="ctr"/>
                      <a:r>
                        <a:rPr lang="en-GB" sz="800" u="none" strike="noStrike">
                          <a:effectLst/>
                        </a:rPr>
                        <a:t>11.6</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12.5</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13</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fontAlgn="ctr"/>
                      <a:endParaRPr lang="en-GB" sz="1000" b="0" i="0" u="none" strike="noStrike">
                        <a:effectLst/>
                        <a:latin typeface="Arial" panose="020B0604020202020204" pitchFamily="34" charset="0"/>
                      </a:endParaRPr>
                    </a:p>
                  </a:txBody>
                  <a:tcPr marL="5994" marR="5994" marT="5994" marB="0" anchor="ctr"/>
                </a:tc>
                <a:tc>
                  <a:txBody>
                    <a:bodyPr/>
                    <a:lstStyle/>
                    <a:p>
                      <a:pPr algn="ctr" rtl="0" fontAlgn="ctr"/>
                      <a:r>
                        <a:rPr lang="en-GB" sz="800" u="none" strike="noStrike">
                          <a:effectLst/>
                        </a:rPr>
                        <a:t>41.3</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42.1</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45</a:t>
                      </a:r>
                      <a:endParaRPr lang="en-GB" sz="800" b="0" i="0" u="none" strike="noStrike">
                        <a:solidFill>
                          <a:srgbClr val="000000"/>
                        </a:solidFill>
                        <a:effectLst/>
                        <a:latin typeface="Microsoft Sans Serif" panose="020B0604020202020204" pitchFamily="34" charset="0"/>
                      </a:endParaRPr>
                    </a:p>
                  </a:txBody>
                  <a:tcPr marL="5994" marR="5994" marT="5994" marB="0" anchor="ctr"/>
                </a:tc>
                <a:extLst>
                  <a:ext uri="{0D108BD9-81ED-4DB2-BD59-A6C34878D82A}">
                    <a16:rowId xmlns:a16="http://schemas.microsoft.com/office/drawing/2014/main" val="3636761680"/>
                  </a:ext>
                </a:extLst>
              </a:tr>
              <a:tr h="131859">
                <a:tc>
                  <a:txBody>
                    <a:bodyPr/>
                    <a:lstStyle/>
                    <a:p>
                      <a:pPr algn="ctr" rtl="0" fontAlgn="ctr"/>
                      <a:r>
                        <a:rPr lang="en-GB" sz="800" u="none" strike="noStrike">
                          <a:effectLst/>
                        </a:rPr>
                        <a:t>12.6</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13.4</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14</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fontAlgn="ctr"/>
                      <a:endParaRPr lang="en-GB" sz="1000" b="0" i="0" u="none" strike="noStrike">
                        <a:effectLst/>
                        <a:latin typeface="Arial" panose="020B0604020202020204" pitchFamily="34" charset="0"/>
                      </a:endParaRPr>
                    </a:p>
                  </a:txBody>
                  <a:tcPr marL="5994" marR="5994" marT="5994" marB="0" anchor="ctr"/>
                </a:tc>
                <a:tc>
                  <a:txBody>
                    <a:bodyPr/>
                    <a:lstStyle/>
                    <a:p>
                      <a:pPr algn="ctr" rtl="0" fontAlgn="ctr"/>
                      <a:r>
                        <a:rPr lang="en-GB" sz="800" u="none" strike="noStrike">
                          <a:effectLst/>
                        </a:rPr>
                        <a:t>42.2</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43.0</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46</a:t>
                      </a:r>
                      <a:endParaRPr lang="en-GB" sz="800" b="0" i="0" u="none" strike="noStrike">
                        <a:solidFill>
                          <a:srgbClr val="000000"/>
                        </a:solidFill>
                        <a:effectLst/>
                        <a:latin typeface="Microsoft Sans Serif" panose="020B0604020202020204" pitchFamily="34" charset="0"/>
                      </a:endParaRPr>
                    </a:p>
                  </a:txBody>
                  <a:tcPr marL="5994" marR="5994" marT="5994" marB="0" anchor="ctr"/>
                </a:tc>
                <a:extLst>
                  <a:ext uri="{0D108BD9-81ED-4DB2-BD59-A6C34878D82A}">
                    <a16:rowId xmlns:a16="http://schemas.microsoft.com/office/drawing/2014/main" val="3940078927"/>
                  </a:ext>
                </a:extLst>
              </a:tr>
              <a:tr h="131859">
                <a:tc>
                  <a:txBody>
                    <a:bodyPr/>
                    <a:lstStyle/>
                    <a:p>
                      <a:pPr algn="ctr" rtl="0" fontAlgn="ctr"/>
                      <a:r>
                        <a:rPr lang="en-GB" sz="800" u="none" strike="noStrike">
                          <a:effectLst/>
                        </a:rPr>
                        <a:t>13.5</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14.3</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15</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fontAlgn="ctr"/>
                      <a:endParaRPr lang="en-GB" sz="1000" b="0" i="0" u="none" strike="noStrike">
                        <a:effectLst/>
                        <a:latin typeface="Arial" panose="020B0604020202020204" pitchFamily="34" charset="0"/>
                      </a:endParaRPr>
                    </a:p>
                  </a:txBody>
                  <a:tcPr marL="5994" marR="5994" marT="5994" marB="0" anchor="ctr"/>
                </a:tc>
                <a:tc>
                  <a:txBody>
                    <a:bodyPr/>
                    <a:lstStyle/>
                    <a:p>
                      <a:pPr algn="ctr" rtl="0" fontAlgn="ctr"/>
                      <a:r>
                        <a:rPr lang="en-GB" sz="800" u="none" strike="noStrike">
                          <a:effectLst/>
                        </a:rPr>
                        <a:t>43.1</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43.9</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47</a:t>
                      </a:r>
                      <a:endParaRPr lang="en-GB" sz="800" b="0" i="0" u="none" strike="noStrike">
                        <a:solidFill>
                          <a:srgbClr val="000000"/>
                        </a:solidFill>
                        <a:effectLst/>
                        <a:latin typeface="Microsoft Sans Serif" panose="020B0604020202020204" pitchFamily="34" charset="0"/>
                      </a:endParaRPr>
                    </a:p>
                  </a:txBody>
                  <a:tcPr marL="5994" marR="5994" marT="5994" marB="0" anchor="ctr"/>
                </a:tc>
                <a:extLst>
                  <a:ext uri="{0D108BD9-81ED-4DB2-BD59-A6C34878D82A}">
                    <a16:rowId xmlns:a16="http://schemas.microsoft.com/office/drawing/2014/main" val="1294440764"/>
                  </a:ext>
                </a:extLst>
              </a:tr>
              <a:tr h="131859">
                <a:tc>
                  <a:txBody>
                    <a:bodyPr/>
                    <a:lstStyle/>
                    <a:p>
                      <a:pPr algn="ctr" rtl="0" fontAlgn="ctr"/>
                      <a:r>
                        <a:rPr lang="en-GB" sz="800" u="none" strike="noStrike">
                          <a:effectLst/>
                        </a:rPr>
                        <a:t>14.4</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15.2</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16</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fontAlgn="ctr"/>
                      <a:endParaRPr lang="en-GB" sz="1000" b="0" i="0" u="none" strike="noStrike">
                        <a:effectLst/>
                        <a:latin typeface="Arial" panose="020B0604020202020204" pitchFamily="34" charset="0"/>
                      </a:endParaRPr>
                    </a:p>
                  </a:txBody>
                  <a:tcPr marL="5994" marR="5994" marT="5994" marB="0" anchor="ctr"/>
                </a:tc>
                <a:tc>
                  <a:txBody>
                    <a:bodyPr/>
                    <a:lstStyle/>
                    <a:p>
                      <a:pPr algn="ctr" rtl="0" fontAlgn="ctr"/>
                      <a:r>
                        <a:rPr lang="en-GB" sz="800" u="none" strike="noStrike">
                          <a:effectLst/>
                        </a:rPr>
                        <a:t>44.0</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44.9</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48</a:t>
                      </a:r>
                      <a:endParaRPr lang="en-GB" sz="800" b="0" i="0" u="none" strike="noStrike">
                        <a:solidFill>
                          <a:srgbClr val="000000"/>
                        </a:solidFill>
                        <a:effectLst/>
                        <a:latin typeface="Microsoft Sans Serif" panose="020B0604020202020204" pitchFamily="34" charset="0"/>
                      </a:endParaRPr>
                    </a:p>
                  </a:txBody>
                  <a:tcPr marL="5994" marR="5994" marT="5994" marB="0" anchor="ctr"/>
                </a:tc>
                <a:extLst>
                  <a:ext uri="{0D108BD9-81ED-4DB2-BD59-A6C34878D82A}">
                    <a16:rowId xmlns:a16="http://schemas.microsoft.com/office/drawing/2014/main" val="2488621289"/>
                  </a:ext>
                </a:extLst>
              </a:tr>
              <a:tr h="131859">
                <a:tc>
                  <a:txBody>
                    <a:bodyPr/>
                    <a:lstStyle/>
                    <a:p>
                      <a:pPr algn="ctr" rtl="0" fontAlgn="ctr"/>
                      <a:r>
                        <a:rPr lang="en-GB" sz="700" b="0" i="0" u="none" strike="noStrike" dirty="0">
                          <a:solidFill>
                            <a:srgbClr val="000000"/>
                          </a:solidFill>
                          <a:effectLst/>
                          <a:latin typeface="Microsoft Sans Serif" panose="020B0604020202020204" pitchFamily="34" charset="0"/>
                        </a:rPr>
                        <a:t>15.3</a:t>
                      </a:r>
                    </a:p>
                  </a:txBody>
                  <a:tcPr marL="5994" marR="5994" marT="5994" marB="0" anchor="ctr"/>
                </a:tc>
                <a:tc>
                  <a:txBody>
                    <a:bodyPr/>
                    <a:lstStyle/>
                    <a:p>
                      <a:pPr algn="ctr" rtl="0" fontAlgn="ctr"/>
                      <a:r>
                        <a:rPr lang="en-GB" sz="700" b="0" i="0" u="none" strike="noStrike" dirty="0">
                          <a:solidFill>
                            <a:srgbClr val="000000"/>
                          </a:solidFill>
                          <a:effectLst/>
                          <a:latin typeface="Microsoft Sans Serif" panose="020B0604020202020204" pitchFamily="34" charset="0"/>
                        </a:rPr>
                        <a:t>to</a:t>
                      </a:r>
                    </a:p>
                  </a:txBody>
                  <a:tcPr marL="5994" marR="5994" marT="5994" marB="0" anchor="ctr"/>
                </a:tc>
                <a:tc>
                  <a:txBody>
                    <a:bodyPr/>
                    <a:lstStyle/>
                    <a:p>
                      <a:pPr algn="ctr" rtl="0" fontAlgn="ctr"/>
                      <a:r>
                        <a:rPr lang="en-GB" sz="700" b="0" i="0" u="none" strike="noStrike" dirty="0">
                          <a:solidFill>
                            <a:srgbClr val="000000"/>
                          </a:solidFill>
                          <a:effectLst/>
                          <a:latin typeface="Microsoft Sans Serif" panose="020B0604020202020204" pitchFamily="34" charset="0"/>
                        </a:rPr>
                        <a:t>16.2</a:t>
                      </a:r>
                    </a:p>
                  </a:txBody>
                  <a:tcPr marL="5994" marR="5994" marT="5994" marB="0" anchor="ctr"/>
                </a:tc>
                <a:tc>
                  <a:txBody>
                    <a:bodyPr/>
                    <a:lstStyle/>
                    <a:p>
                      <a:pPr algn="ctr" rtl="0" fontAlgn="ctr"/>
                      <a:r>
                        <a:rPr lang="en-GB" sz="700" b="0" i="0" u="none" strike="noStrike" dirty="0">
                          <a:solidFill>
                            <a:srgbClr val="000000"/>
                          </a:solidFill>
                          <a:effectLst/>
                          <a:latin typeface="Microsoft Sans Serif" panose="020B0604020202020204" pitchFamily="34" charset="0"/>
                        </a:rPr>
                        <a:t>17</a:t>
                      </a:r>
                    </a:p>
                  </a:txBody>
                  <a:tcPr marL="5994" marR="5994" marT="5994" marB="0" anchor="ctr"/>
                </a:tc>
                <a:tc>
                  <a:txBody>
                    <a:bodyPr/>
                    <a:lstStyle/>
                    <a:p>
                      <a:pPr algn="ctr" fontAlgn="ctr"/>
                      <a:endParaRPr lang="en-GB" sz="1000" b="0" i="0" u="none" strike="noStrike">
                        <a:effectLst/>
                        <a:latin typeface="Arial" panose="020B0604020202020204" pitchFamily="34" charset="0"/>
                      </a:endParaRPr>
                    </a:p>
                  </a:txBody>
                  <a:tcPr marL="5994" marR="5994" marT="5994" marB="0" anchor="ctr"/>
                </a:tc>
                <a:tc>
                  <a:txBody>
                    <a:bodyPr/>
                    <a:lstStyle/>
                    <a:p>
                      <a:pPr algn="ctr" rtl="0" fontAlgn="ctr"/>
                      <a:r>
                        <a:rPr lang="en-GB" sz="800" u="none" strike="noStrike">
                          <a:effectLst/>
                        </a:rPr>
                        <a:t>45.0</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45.8</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49</a:t>
                      </a:r>
                      <a:endParaRPr lang="en-GB" sz="800" b="0" i="0" u="none" strike="noStrike">
                        <a:solidFill>
                          <a:srgbClr val="000000"/>
                        </a:solidFill>
                        <a:effectLst/>
                        <a:latin typeface="Microsoft Sans Serif" panose="020B0604020202020204" pitchFamily="34" charset="0"/>
                      </a:endParaRPr>
                    </a:p>
                  </a:txBody>
                  <a:tcPr marL="5994" marR="5994" marT="5994" marB="0" anchor="ctr"/>
                </a:tc>
                <a:extLst>
                  <a:ext uri="{0D108BD9-81ED-4DB2-BD59-A6C34878D82A}">
                    <a16:rowId xmlns:a16="http://schemas.microsoft.com/office/drawing/2014/main" val="1162282228"/>
                  </a:ext>
                </a:extLst>
              </a:tr>
              <a:tr h="131859">
                <a:tc>
                  <a:txBody>
                    <a:bodyPr/>
                    <a:lstStyle/>
                    <a:p>
                      <a:pPr algn="ctr" rtl="0" fontAlgn="ctr"/>
                      <a:r>
                        <a:rPr lang="en-GB" sz="800" u="none" strike="noStrike">
                          <a:effectLst/>
                        </a:rPr>
                        <a:t>16.3</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17.1</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dirty="0">
                          <a:effectLst/>
                        </a:rPr>
                        <a:t>18</a:t>
                      </a:r>
                      <a:endParaRPr lang="en-GB" sz="800" b="0" i="0" u="none" strike="noStrike" dirty="0">
                        <a:solidFill>
                          <a:srgbClr val="000000"/>
                        </a:solidFill>
                        <a:effectLst/>
                        <a:latin typeface="Microsoft Sans Serif" panose="020B0604020202020204" pitchFamily="34" charset="0"/>
                      </a:endParaRPr>
                    </a:p>
                  </a:txBody>
                  <a:tcPr marL="5994" marR="5994" marT="5994" marB="0" anchor="ctr"/>
                </a:tc>
                <a:tc>
                  <a:txBody>
                    <a:bodyPr/>
                    <a:lstStyle/>
                    <a:p>
                      <a:pPr algn="ctr" fontAlgn="ctr"/>
                      <a:endParaRPr lang="en-GB" sz="1000" b="0" i="0" u="none" strike="noStrike">
                        <a:effectLst/>
                        <a:latin typeface="Arial" panose="020B0604020202020204" pitchFamily="34" charset="0"/>
                      </a:endParaRPr>
                    </a:p>
                  </a:txBody>
                  <a:tcPr marL="5994" marR="5994" marT="5994" marB="0" anchor="ctr"/>
                </a:tc>
                <a:tc>
                  <a:txBody>
                    <a:bodyPr/>
                    <a:lstStyle/>
                    <a:p>
                      <a:pPr algn="ctr" rtl="0" fontAlgn="ctr"/>
                      <a:r>
                        <a:rPr lang="en-GB" sz="800" u="none" strike="noStrike">
                          <a:effectLst/>
                        </a:rPr>
                        <a:t>45.9</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46.7</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50</a:t>
                      </a:r>
                      <a:endParaRPr lang="en-GB" sz="800" b="0" i="0" u="none" strike="noStrike">
                        <a:solidFill>
                          <a:srgbClr val="000000"/>
                        </a:solidFill>
                        <a:effectLst/>
                        <a:latin typeface="Microsoft Sans Serif" panose="020B0604020202020204" pitchFamily="34" charset="0"/>
                      </a:endParaRPr>
                    </a:p>
                  </a:txBody>
                  <a:tcPr marL="5994" marR="5994" marT="5994" marB="0" anchor="ctr"/>
                </a:tc>
                <a:extLst>
                  <a:ext uri="{0D108BD9-81ED-4DB2-BD59-A6C34878D82A}">
                    <a16:rowId xmlns:a16="http://schemas.microsoft.com/office/drawing/2014/main" val="1683644785"/>
                  </a:ext>
                </a:extLst>
              </a:tr>
              <a:tr h="131859">
                <a:tc>
                  <a:txBody>
                    <a:bodyPr/>
                    <a:lstStyle/>
                    <a:p>
                      <a:pPr algn="ctr" rtl="0" fontAlgn="ctr"/>
                      <a:r>
                        <a:rPr lang="en-GB" sz="800" u="none" strike="noStrike">
                          <a:effectLst/>
                        </a:rPr>
                        <a:t>17.2</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18.0</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dirty="0">
                          <a:effectLst/>
                        </a:rPr>
                        <a:t>19</a:t>
                      </a:r>
                      <a:endParaRPr lang="en-GB" sz="800" b="0" i="0" u="none" strike="noStrike" dirty="0">
                        <a:solidFill>
                          <a:srgbClr val="000000"/>
                        </a:solidFill>
                        <a:effectLst/>
                        <a:latin typeface="Microsoft Sans Serif" panose="020B0604020202020204" pitchFamily="34" charset="0"/>
                      </a:endParaRPr>
                    </a:p>
                  </a:txBody>
                  <a:tcPr marL="5994" marR="5994" marT="5994" marB="0" anchor="ctr"/>
                </a:tc>
                <a:tc>
                  <a:txBody>
                    <a:bodyPr/>
                    <a:lstStyle/>
                    <a:p>
                      <a:pPr algn="ctr" fontAlgn="ctr"/>
                      <a:endParaRPr lang="en-GB" sz="1000" b="0" i="0" u="none" strike="noStrike">
                        <a:effectLst/>
                        <a:latin typeface="Arial" panose="020B0604020202020204" pitchFamily="34" charset="0"/>
                      </a:endParaRPr>
                    </a:p>
                  </a:txBody>
                  <a:tcPr marL="5994" marR="5994" marT="5994" marB="0" anchor="ctr"/>
                </a:tc>
                <a:tc>
                  <a:txBody>
                    <a:bodyPr/>
                    <a:lstStyle/>
                    <a:p>
                      <a:pPr algn="ctr" rtl="0" fontAlgn="ctr"/>
                      <a:r>
                        <a:rPr lang="en-GB" sz="800" u="none" strike="noStrike">
                          <a:effectLst/>
                        </a:rPr>
                        <a:t>46.8</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47.7</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51</a:t>
                      </a:r>
                      <a:endParaRPr lang="en-GB" sz="800" b="0" i="0" u="none" strike="noStrike">
                        <a:solidFill>
                          <a:srgbClr val="000000"/>
                        </a:solidFill>
                        <a:effectLst/>
                        <a:latin typeface="Microsoft Sans Serif" panose="020B0604020202020204" pitchFamily="34" charset="0"/>
                      </a:endParaRPr>
                    </a:p>
                  </a:txBody>
                  <a:tcPr marL="5994" marR="5994" marT="5994" marB="0" anchor="ctr"/>
                </a:tc>
                <a:extLst>
                  <a:ext uri="{0D108BD9-81ED-4DB2-BD59-A6C34878D82A}">
                    <a16:rowId xmlns:a16="http://schemas.microsoft.com/office/drawing/2014/main" val="4111693491"/>
                  </a:ext>
                </a:extLst>
              </a:tr>
              <a:tr h="131859">
                <a:tc>
                  <a:txBody>
                    <a:bodyPr/>
                    <a:lstStyle/>
                    <a:p>
                      <a:pPr algn="ctr" rtl="0" fontAlgn="ctr"/>
                      <a:r>
                        <a:rPr lang="en-GB" sz="800" u="none" strike="noStrike">
                          <a:effectLst/>
                        </a:rPr>
                        <a:t>18.1</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18.9</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20</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fontAlgn="ctr"/>
                      <a:endParaRPr lang="en-GB" sz="1000" b="0" i="0" u="none" strike="noStrike">
                        <a:effectLst/>
                        <a:latin typeface="Arial" panose="020B0604020202020204" pitchFamily="34" charset="0"/>
                      </a:endParaRPr>
                    </a:p>
                  </a:txBody>
                  <a:tcPr marL="5994" marR="5994" marT="5994" marB="0" anchor="ctr"/>
                </a:tc>
                <a:tc>
                  <a:txBody>
                    <a:bodyPr/>
                    <a:lstStyle/>
                    <a:p>
                      <a:pPr algn="ctr" rtl="0" fontAlgn="ctr"/>
                      <a:r>
                        <a:rPr lang="en-GB" sz="800" u="none" strike="noStrike">
                          <a:effectLst/>
                        </a:rPr>
                        <a:t>47.8</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48.6</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52</a:t>
                      </a:r>
                      <a:endParaRPr lang="en-GB" sz="800" b="0" i="0" u="none" strike="noStrike">
                        <a:solidFill>
                          <a:srgbClr val="000000"/>
                        </a:solidFill>
                        <a:effectLst/>
                        <a:latin typeface="Microsoft Sans Serif" panose="020B0604020202020204" pitchFamily="34" charset="0"/>
                      </a:endParaRPr>
                    </a:p>
                  </a:txBody>
                  <a:tcPr marL="5994" marR="5994" marT="5994" marB="0" anchor="ctr"/>
                </a:tc>
                <a:extLst>
                  <a:ext uri="{0D108BD9-81ED-4DB2-BD59-A6C34878D82A}">
                    <a16:rowId xmlns:a16="http://schemas.microsoft.com/office/drawing/2014/main" val="2664438011"/>
                  </a:ext>
                </a:extLst>
              </a:tr>
              <a:tr h="131859">
                <a:tc>
                  <a:txBody>
                    <a:bodyPr/>
                    <a:lstStyle/>
                    <a:p>
                      <a:pPr algn="ctr" rtl="0" fontAlgn="ctr"/>
                      <a:r>
                        <a:rPr lang="en-GB" sz="800" u="none" strike="noStrike">
                          <a:effectLst/>
                        </a:rPr>
                        <a:t>19.0</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19.9</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21</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fontAlgn="ctr"/>
                      <a:endParaRPr lang="en-GB" sz="1000" b="0" i="0" u="none" strike="noStrike">
                        <a:effectLst/>
                        <a:latin typeface="Arial" panose="020B0604020202020204" pitchFamily="34" charset="0"/>
                      </a:endParaRPr>
                    </a:p>
                  </a:txBody>
                  <a:tcPr marL="5994" marR="5994" marT="5994" marB="0" anchor="ctr"/>
                </a:tc>
                <a:tc>
                  <a:txBody>
                    <a:bodyPr/>
                    <a:lstStyle/>
                    <a:p>
                      <a:pPr algn="ctr" rtl="0" fontAlgn="ctr"/>
                      <a:r>
                        <a:rPr lang="en-GB" sz="800" u="none" strike="noStrike">
                          <a:effectLst/>
                        </a:rPr>
                        <a:t>48.7</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49.5</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53</a:t>
                      </a:r>
                      <a:endParaRPr lang="en-GB" sz="800" b="0" i="0" u="none" strike="noStrike">
                        <a:solidFill>
                          <a:srgbClr val="000000"/>
                        </a:solidFill>
                        <a:effectLst/>
                        <a:latin typeface="Microsoft Sans Serif" panose="020B0604020202020204" pitchFamily="34" charset="0"/>
                      </a:endParaRPr>
                    </a:p>
                  </a:txBody>
                  <a:tcPr marL="5994" marR="5994" marT="5994" marB="0" anchor="ctr"/>
                </a:tc>
                <a:extLst>
                  <a:ext uri="{0D108BD9-81ED-4DB2-BD59-A6C34878D82A}">
                    <a16:rowId xmlns:a16="http://schemas.microsoft.com/office/drawing/2014/main" val="880824795"/>
                  </a:ext>
                </a:extLst>
              </a:tr>
              <a:tr h="131859">
                <a:tc>
                  <a:txBody>
                    <a:bodyPr/>
                    <a:lstStyle/>
                    <a:p>
                      <a:pPr algn="ctr" rtl="0" fontAlgn="ctr"/>
                      <a:r>
                        <a:rPr lang="en-GB" sz="800" u="none" strike="noStrike">
                          <a:effectLst/>
                        </a:rPr>
                        <a:t>20.0</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20.8</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22</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fontAlgn="ctr"/>
                      <a:endParaRPr lang="en-GB" sz="1000" b="0" i="0" u="none" strike="noStrike">
                        <a:effectLst/>
                        <a:latin typeface="Arial" panose="020B0604020202020204" pitchFamily="34" charset="0"/>
                      </a:endParaRPr>
                    </a:p>
                  </a:txBody>
                  <a:tcPr marL="5994" marR="5994" marT="5994" marB="0" anchor="ctr"/>
                </a:tc>
                <a:tc>
                  <a:txBody>
                    <a:bodyPr/>
                    <a:lstStyle/>
                    <a:p>
                      <a:pPr algn="ctr" rtl="0" fontAlgn="ctr"/>
                      <a:r>
                        <a:rPr lang="en-GB" sz="800" u="none" strike="noStrike">
                          <a:effectLst/>
                        </a:rPr>
                        <a:t>49.6</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50.4</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54</a:t>
                      </a:r>
                      <a:endParaRPr lang="en-GB" sz="800" b="0" i="0" u="none" strike="noStrike">
                        <a:solidFill>
                          <a:srgbClr val="000000"/>
                        </a:solidFill>
                        <a:effectLst/>
                        <a:latin typeface="Microsoft Sans Serif" panose="020B0604020202020204" pitchFamily="34" charset="0"/>
                      </a:endParaRPr>
                    </a:p>
                  </a:txBody>
                  <a:tcPr marL="5994" marR="5994" marT="5994" marB="0" anchor="ctr"/>
                </a:tc>
                <a:extLst>
                  <a:ext uri="{0D108BD9-81ED-4DB2-BD59-A6C34878D82A}">
                    <a16:rowId xmlns:a16="http://schemas.microsoft.com/office/drawing/2014/main" val="596323876"/>
                  </a:ext>
                </a:extLst>
              </a:tr>
              <a:tr h="131859">
                <a:tc>
                  <a:txBody>
                    <a:bodyPr/>
                    <a:lstStyle/>
                    <a:p>
                      <a:pPr algn="ctr" rtl="0" fontAlgn="ctr"/>
                      <a:r>
                        <a:rPr lang="en-GB" sz="800" u="none" strike="noStrike">
                          <a:effectLst/>
                        </a:rPr>
                        <a:t>20.9</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21.7</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23</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fontAlgn="ctr"/>
                      <a:endParaRPr lang="en-GB" sz="1000" b="0" i="0" u="none" strike="noStrike">
                        <a:effectLst/>
                        <a:latin typeface="Arial" panose="020B0604020202020204" pitchFamily="34" charset="0"/>
                      </a:endParaRPr>
                    </a:p>
                  </a:txBody>
                  <a:tcPr marL="5994" marR="5994" marT="5994" marB="0" anchor="ctr"/>
                </a:tc>
                <a:tc>
                  <a:txBody>
                    <a:bodyPr/>
                    <a:lstStyle/>
                    <a:p>
                      <a:pPr algn="ctr" rtl="0" fontAlgn="ctr"/>
                      <a:r>
                        <a:rPr lang="en-GB" sz="800" u="none" strike="noStrike">
                          <a:effectLst/>
                        </a:rPr>
                        <a:t>50.5</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51.4</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55</a:t>
                      </a:r>
                      <a:endParaRPr lang="en-GB" sz="800" b="0" i="0" u="none" strike="noStrike">
                        <a:solidFill>
                          <a:srgbClr val="000000"/>
                        </a:solidFill>
                        <a:effectLst/>
                        <a:latin typeface="Microsoft Sans Serif" panose="020B0604020202020204" pitchFamily="34" charset="0"/>
                      </a:endParaRPr>
                    </a:p>
                  </a:txBody>
                  <a:tcPr marL="5994" marR="5994" marT="5994" marB="0" anchor="ctr"/>
                </a:tc>
                <a:extLst>
                  <a:ext uri="{0D108BD9-81ED-4DB2-BD59-A6C34878D82A}">
                    <a16:rowId xmlns:a16="http://schemas.microsoft.com/office/drawing/2014/main" val="1334155697"/>
                  </a:ext>
                </a:extLst>
              </a:tr>
              <a:tr h="131859">
                <a:tc>
                  <a:txBody>
                    <a:bodyPr/>
                    <a:lstStyle/>
                    <a:p>
                      <a:pPr algn="ctr" rtl="0" fontAlgn="ctr"/>
                      <a:r>
                        <a:rPr lang="en-GB" sz="800" u="none" strike="noStrike">
                          <a:effectLst/>
                        </a:rPr>
                        <a:t>21.8</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22.6</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24</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fontAlgn="ctr"/>
                      <a:endParaRPr lang="en-GB" sz="1000" b="0" i="0" u="none" strike="noStrike">
                        <a:effectLst/>
                        <a:latin typeface="Arial" panose="020B0604020202020204" pitchFamily="34" charset="0"/>
                      </a:endParaRPr>
                    </a:p>
                  </a:txBody>
                  <a:tcPr marL="5994" marR="5994" marT="5994" marB="0" anchor="ctr"/>
                </a:tc>
                <a:tc>
                  <a:txBody>
                    <a:bodyPr/>
                    <a:lstStyle/>
                    <a:p>
                      <a:pPr algn="ctr" rtl="0" fontAlgn="ctr"/>
                      <a:r>
                        <a:rPr lang="en-GB" sz="800" u="none" strike="noStrike">
                          <a:effectLst/>
                        </a:rPr>
                        <a:t>51.5</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52.3</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56</a:t>
                      </a:r>
                      <a:endParaRPr lang="en-GB" sz="800" b="0" i="0" u="none" strike="noStrike">
                        <a:solidFill>
                          <a:srgbClr val="000000"/>
                        </a:solidFill>
                        <a:effectLst/>
                        <a:latin typeface="Microsoft Sans Serif" panose="020B0604020202020204" pitchFamily="34" charset="0"/>
                      </a:endParaRPr>
                    </a:p>
                  </a:txBody>
                  <a:tcPr marL="5994" marR="5994" marT="5994" marB="0" anchor="ctr"/>
                </a:tc>
                <a:extLst>
                  <a:ext uri="{0D108BD9-81ED-4DB2-BD59-A6C34878D82A}">
                    <a16:rowId xmlns:a16="http://schemas.microsoft.com/office/drawing/2014/main" val="2704709688"/>
                  </a:ext>
                </a:extLst>
              </a:tr>
              <a:tr h="131859">
                <a:tc>
                  <a:txBody>
                    <a:bodyPr/>
                    <a:lstStyle/>
                    <a:p>
                      <a:pPr algn="ctr" rtl="0" fontAlgn="ctr"/>
                      <a:r>
                        <a:rPr lang="en-GB" sz="800" u="none" strike="noStrike">
                          <a:effectLst/>
                        </a:rPr>
                        <a:t>22.7</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23.6</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25</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fontAlgn="ctr"/>
                      <a:endParaRPr lang="en-GB" sz="1000" b="0" i="0" u="none" strike="noStrike">
                        <a:effectLst/>
                        <a:latin typeface="Arial" panose="020B0604020202020204" pitchFamily="34" charset="0"/>
                      </a:endParaRPr>
                    </a:p>
                  </a:txBody>
                  <a:tcPr marL="5994" marR="5994" marT="5994" marB="0" anchor="ctr"/>
                </a:tc>
                <a:tc>
                  <a:txBody>
                    <a:bodyPr/>
                    <a:lstStyle/>
                    <a:p>
                      <a:pPr algn="ctr" rtl="0" fontAlgn="ctr"/>
                      <a:r>
                        <a:rPr lang="en-GB" sz="800" u="none" strike="noStrike">
                          <a:effectLst/>
                        </a:rPr>
                        <a:t>52.4</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53.2</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57</a:t>
                      </a:r>
                      <a:endParaRPr lang="en-GB" sz="800" b="0" i="0" u="none" strike="noStrike">
                        <a:solidFill>
                          <a:srgbClr val="000000"/>
                        </a:solidFill>
                        <a:effectLst/>
                        <a:latin typeface="Microsoft Sans Serif" panose="020B0604020202020204" pitchFamily="34" charset="0"/>
                      </a:endParaRPr>
                    </a:p>
                  </a:txBody>
                  <a:tcPr marL="5994" marR="5994" marT="5994" marB="0" anchor="ctr"/>
                </a:tc>
                <a:extLst>
                  <a:ext uri="{0D108BD9-81ED-4DB2-BD59-A6C34878D82A}">
                    <a16:rowId xmlns:a16="http://schemas.microsoft.com/office/drawing/2014/main" val="4118885638"/>
                  </a:ext>
                </a:extLst>
              </a:tr>
              <a:tr h="131859">
                <a:tc>
                  <a:txBody>
                    <a:bodyPr/>
                    <a:lstStyle/>
                    <a:p>
                      <a:pPr algn="ctr" rtl="0" fontAlgn="ctr"/>
                      <a:r>
                        <a:rPr lang="en-GB" sz="800" u="none" strike="noStrike">
                          <a:effectLst/>
                        </a:rPr>
                        <a:t>23.7</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24.5</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26</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fontAlgn="ctr"/>
                      <a:endParaRPr lang="en-GB" sz="1000" b="0" i="0" u="none" strike="noStrike">
                        <a:effectLst/>
                        <a:latin typeface="Arial" panose="020B0604020202020204" pitchFamily="34" charset="0"/>
                      </a:endParaRPr>
                    </a:p>
                  </a:txBody>
                  <a:tcPr marL="5994" marR="5994" marT="5994" marB="0" anchor="ctr"/>
                </a:tc>
                <a:tc>
                  <a:txBody>
                    <a:bodyPr/>
                    <a:lstStyle/>
                    <a:p>
                      <a:pPr algn="ctr" rtl="0" fontAlgn="ctr"/>
                      <a:r>
                        <a:rPr lang="en-GB" sz="800" u="none" strike="noStrike">
                          <a:effectLst/>
                        </a:rPr>
                        <a:t>53.3</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to</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a:effectLst/>
                        </a:rPr>
                        <a:t>54.0</a:t>
                      </a:r>
                      <a:endParaRPr lang="en-GB" sz="800" b="0" i="0" u="none" strike="noStrike">
                        <a:solidFill>
                          <a:srgbClr val="000000"/>
                        </a:solidFill>
                        <a:effectLst/>
                        <a:latin typeface="Microsoft Sans Serif" panose="020B0604020202020204" pitchFamily="34" charset="0"/>
                      </a:endParaRPr>
                    </a:p>
                  </a:txBody>
                  <a:tcPr marL="5994" marR="5994" marT="5994" marB="0" anchor="ctr"/>
                </a:tc>
                <a:tc>
                  <a:txBody>
                    <a:bodyPr/>
                    <a:lstStyle/>
                    <a:p>
                      <a:pPr algn="ctr" rtl="0" fontAlgn="ctr"/>
                      <a:r>
                        <a:rPr lang="en-GB" sz="800" u="none" strike="noStrike" dirty="0">
                          <a:effectLst/>
                        </a:rPr>
                        <a:t>58</a:t>
                      </a:r>
                      <a:endParaRPr lang="en-GB" sz="800" b="0" i="0" u="none" strike="noStrike" dirty="0">
                        <a:solidFill>
                          <a:srgbClr val="000000"/>
                        </a:solidFill>
                        <a:effectLst/>
                        <a:latin typeface="Microsoft Sans Serif" panose="020B0604020202020204" pitchFamily="34" charset="0"/>
                      </a:endParaRPr>
                    </a:p>
                  </a:txBody>
                  <a:tcPr marL="5994" marR="5994" marT="5994" marB="0" anchor="ctr"/>
                </a:tc>
                <a:extLst>
                  <a:ext uri="{0D108BD9-81ED-4DB2-BD59-A6C34878D82A}">
                    <a16:rowId xmlns:a16="http://schemas.microsoft.com/office/drawing/2014/main" val="3990046033"/>
                  </a:ext>
                </a:extLst>
              </a:tr>
            </a:tbl>
          </a:graphicData>
        </a:graphic>
      </p:graphicFrame>
      <p:graphicFrame>
        <p:nvGraphicFramePr>
          <p:cNvPr id="23" name="Table 22">
            <a:extLst>
              <a:ext uri="{FF2B5EF4-FFF2-40B4-BE49-F238E27FC236}">
                <a16:creationId xmlns:a16="http://schemas.microsoft.com/office/drawing/2014/main" id="{D658016F-2C2F-4EF0-86D9-40F1620031EA}"/>
              </a:ext>
            </a:extLst>
          </p:cNvPr>
          <p:cNvGraphicFramePr>
            <a:graphicFrameLocks noGrp="1"/>
          </p:cNvGraphicFramePr>
          <p:nvPr>
            <p:extLst>
              <p:ext uri="{D42A27DB-BD31-4B8C-83A1-F6EECF244321}">
                <p14:modId xmlns:p14="http://schemas.microsoft.com/office/powerpoint/2010/main" val="3219875780"/>
              </p:ext>
            </p:extLst>
          </p:nvPr>
        </p:nvGraphicFramePr>
        <p:xfrm>
          <a:off x="401908" y="5178396"/>
          <a:ext cx="2634662" cy="167640"/>
        </p:xfrm>
        <a:graphic>
          <a:graphicData uri="http://schemas.openxmlformats.org/drawingml/2006/table">
            <a:tbl>
              <a:tblPr>
                <a:tableStyleId>{5C22544A-7EE6-4342-B048-85BDC9FD1C3A}</a:tableStyleId>
              </a:tblPr>
              <a:tblGrid>
                <a:gridCol w="470582">
                  <a:extLst>
                    <a:ext uri="{9D8B030D-6E8A-4147-A177-3AD203B41FA5}">
                      <a16:colId xmlns:a16="http://schemas.microsoft.com/office/drawing/2014/main" val="4179051935"/>
                    </a:ext>
                  </a:extLst>
                </a:gridCol>
                <a:gridCol w="472440">
                  <a:extLst>
                    <a:ext uri="{9D8B030D-6E8A-4147-A177-3AD203B41FA5}">
                      <a16:colId xmlns:a16="http://schemas.microsoft.com/office/drawing/2014/main" val="3170587058"/>
                    </a:ext>
                  </a:extLst>
                </a:gridCol>
                <a:gridCol w="472440">
                  <a:extLst>
                    <a:ext uri="{9D8B030D-6E8A-4147-A177-3AD203B41FA5}">
                      <a16:colId xmlns:a16="http://schemas.microsoft.com/office/drawing/2014/main" val="2283758238"/>
                    </a:ext>
                  </a:extLst>
                </a:gridCol>
                <a:gridCol w="1219200">
                  <a:extLst>
                    <a:ext uri="{9D8B030D-6E8A-4147-A177-3AD203B41FA5}">
                      <a16:colId xmlns:a16="http://schemas.microsoft.com/office/drawing/2014/main" val="1148944775"/>
                    </a:ext>
                  </a:extLst>
                </a:gridCol>
              </a:tblGrid>
              <a:tr h="167640">
                <a:tc>
                  <a:txBody>
                    <a:bodyPr/>
                    <a:lstStyle/>
                    <a:p>
                      <a:pPr algn="ctr" rtl="0" fontAlgn="ctr"/>
                      <a:endParaRPr lang="en-GB" sz="800" b="0" i="0" u="none" strike="noStrike" dirty="0">
                        <a:solidFill>
                          <a:srgbClr val="000000"/>
                        </a:solidFill>
                        <a:effectLst/>
                        <a:latin typeface="Microsoft Sans Serif" panose="020B0604020202020204" pitchFamily="34" charset="0"/>
                      </a:endParaRPr>
                    </a:p>
                  </a:txBody>
                  <a:tcPr marL="7620" marR="7620" marT="7620" marB="0" anchor="ctr"/>
                </a:tc>
                <a:tc>
                  <a:txBody>
                    <a:bodyPr/>
                    <a:lstStyle/>
                    <a:p>
                      <a:pPr algn="ctr" rtl="0" fontAlgn="ctr"/>
                      <a:endParaRPr lang="en-GB" sz="800" b="0" i="0" u="none" strike="noStrike" dirty="0">
                        <a:solidFill>
                          <a:srgbClr val="000000"/>
                        </a:solidFill>
                        <a:effectLst/>
                        <a:latin typeface="Microsoft Sans Serif" panose="020B0604020202020204" pitchFamily="34" charset="0"/>
                      </a:endParaRPr>
                    </a:p>
                  </a:txBody>
                  <a:tcPr marL="7620" marR="7620" marT="7620" marB="0" anchor="ctr"/>
                </a:tc>
                <a:tc>
                  <a:txBody>
                    <a:bodyPr/>
                    <a:lstStyle/>
                    <a:p>
                      <a:pPr algn="ctr" rtl="0" fontAlgn="ctr"/>
                      <a:endParaRPr lang="en-GB" sz="800" b="0" i="0" u="none" strike="noStrike" dirty="0">
                        <a:solidFill>
                          <a:srgbClr val="000000"/>
                        </a:solidFill>
                        <a:effectLst/>
                        <a:latin typeface="Microsoft Sans Serif" panose="020B0604020202020204" pitchFamily="34" charset="0"/>
                      </a:endParaRPr>
                    </a:p>
                  </a:txBody>
                  <a:tcPr marL="7620" marR="7620" marT="7620" marB="0" anchor="ctr"/>
                </a:tc>
                <a:tc>
                  <a:txBody>
                    <a:bodyPr/>
                    <a:lstStyle/>
                    <a:p>
                      <a:pPr algn="ctr" rtl="0" fontAlgn="ctr"/>
                      <a:endParaRPr lang="en-GB" sz="800" b="0" i="0" u="none" strike="noStrike" dirty="0">
                        <a:solidFill>
                          <a:srgbClr val="000000"/>
                        </a:solidFill>
                        <a:effectLst/>
                        <a:latin typeface="Microsoft Sans Serif" panose="020B0604020202020204" pitchFamily="34" charset="0"/>
                      </a:endParaRPr>
                    </a:p>
                  </a:txBody>
                  <a:tcPr marL="7620" marR="7620" marT="7620" marB="0" anchor="ctr"/>
                </a:tc>
                <a:extLst>
                  <a:ext uri="{0D108BD9-81ED-4DB2-BD59-A6C34878D82A}">
                    <a16:rowId xmlns:a16="http://schemas.microsoft.com/office/drawing/2014/main" val="77879737"/>
                  </a:ext>
                </a:extLst>
              </a:tr>
            </a:tbl>
          </a:graphicData>
        </a:graphic>
      </p:graphicFrame>
      <p:graphicFrame>
        <p:nvGraphicFramePr>
          <p:cNvPr id="22" name="Table 21">
            <a:extLst>
              <a:ext uri="{FF2B5EF4-FFF2-40B4-BE49-F238E27FC236}">
                <a16:creationId xmlns:a16="http://schemas.microsoft.com/office/drawing/2014/main" id="{94DE645E-C72F-4210-BEA9-42A1496B06D6}"/>
              </a:ext>
            </a:extLst>
          </p:cNvPr>
          <p:cNvGraphicFramePr>
            <a:graphicFrameLocks noGrp="1"/>
          </p:cNvGraphicFramePr>
          <p:nvPr>
            <p:extLst>
              <p:ext uri="{D42A27DB-BD31-4B8C-83A1-F6EECF244321}">
                <p14:modId xmlns:p14="http://schemas.microsoft.com/office/powerpoint/2010/main" val="866012578"/>
              </p:ext>
            </p:extLst>
          </p:nvPr>
        </p:nvGraphicFramePr>
        <p:xfrm>
          <a:off x="401908" y="5178396"/>
          <a:ext cx="2634662" cy="167640"/>
        </p:xfrm>
        <a:graphic>
          <a:graphicData uri="http://schemas.openxmlformats.org/drawingml/2006/table">
            <a:tbl>
              <a:tblPr>
                <a:tableStyleId>{5C22544A-7EE6-4342-B048-85BDC9FD1C3A}</a:tableStyleId>
              </a:tblPr>
              <a:tblGrid>
                <a:gridCol w="470582">
                  <a:extLst>
                    <a:ext uri="{9D8B030D-6E8A-4147-A177-3AD203B41FA5}">
                      <a16:colId xmlns:a16="http://schemas.microsoft.com/office/drawing/2014/main" val="4179051935"/>
                    </a:ext>
                  </a:extLst>
                </a:gridCol>
                <a:gridCol w="472440">
                  <a:extLst>
                    <a:ext uri="{9D8B030D-6E8A-4147-A177-3AD203B41FA5}">
                      <a16:colId xmlns:a16="http://schemas.microsoft.com/office/drawing/2014/main" val="3170587058"/>
                    </a:ext>
                  </a:extLst>
                </a:gridCol>
                <a:gridCol w="472440">
                  <a:extLst>
                    <a:ext uri="{9D8B030D-6E8A-4147-A177-3AD203B41FA5}">
                      <a16:colId xmlns:a16="http://schemas.microsoft.com/office/drawing/2014/main" val="2283758238"/>
                    </a:ext>
                  </a:extLst>
                </a:gridCol>
                <a:gridCol w="1219200">
                  <a:extLst>
                    <a:ext uri="{9D8B030D-6E8A-4147-A177-3AD203B41FA5}">
                      <a16:colId xmlns:a16="http://schemas.microsoft.com/office/drawing/2014/main" val="1148944775"/>
                    </a:ext>
                  </a:extLst>
                </a:gridCol>
              </a:tblGrid>
              <a:tr h="167640">
                <a:tc>
                  <a:txBody>
                    <a:bodyPr/>
                    <a:lstStyle/>
                    <a:p>
                      <a:pPr algn="ctr" rtl="0" fontAlgn="ctr"/>
                      <a:r>
                        <a:rPr lang="en-GB" sz="800" u="none" strike="noStrike" dirty="0">
                          <a:effectLst/>
                        </a:rPr>
                        <a:t>15.3</a:t>
                      </a:r>
                      <a:endParaRPr lang="en-GB" sz="800" b="0" i="0" u="none" strike="noStrike" dirty="0">
                        <a:solidFill>
                          <a:srgbClr val="000000"/>
                        </a:solidFill>
                        <a:effectLst/>
                        <a:latin typeface="Microsoft Sans Serif" panose="020B0604020202020204" pitchFamily="34" charset="0"/>
                      </a:endParaRPr>
                    </a:p>
                  </a:txBody>
                  <a:tcPr marL="7620" marR="7620" marT="7620" marB="0" anchor="ctr">
                    <a:solidFill>
                      <a:srgbClr val="FFFF00"/>
                    </a:solidFill>
                  </a:tcPr>
                </a:tc>
                <a:tc>
                  <a:txBody>
                    <a:bodyPr/>
                    <a:lstStyle/>
                    <a:p>
                      <a:pPr algn="ctr" rtl="0" fontAlgn="ctr"/>
                      <a:r>
                        <a:rPr lang="en-GB" sz="800" u="none" strike="noStrike" dirty="0">
                          <a:effectLst/>
                        </a:rPr>
                        <a:t>to</a:t>
                      </a:r>
                      <a:endParaRPr lang="en-GB" sz="800" b="0" i="0" u="none" strike="noStrike" dirty="0">
                        <a:solidFill>
                          <a:srgbClr val="000000"/>
                        </a:solidFill>
                        <a:effectLst/>
                        <a:latin typeface="Microsoft Sans Serif" panose="020B0604020202020204" pitchFamily="34" charset="0"/>
                      </a:endParaRPr>
                    </a:p>
                  </a:txBody>
                  <a:tcPr marL="7620" marR="7620" marT="7620" marB="0" anchor="ctr">
                    <a:solidFill>
                      <a:srgbClr val="FFFF00"/>
                    </a:solidFill>
                  </a:tcPr>
                </a:tc>
                <a:tc>
                  <a:txBody>
                    <a:bodyPr/>
                    <a:lstStyle/>
                    <a:p>
                      <a:pPr algn="ctr" rtl="0" fontAlgn="ctr"/>
                      <a:r>
                        <a:rPr lang="en-GB" sz="800" u="none" strike="noStrike" dirty="0">
                          <a:effectLst/>
                        </a:rPr>
                        <a:t>16.2</a:t>
                      </a:r>
                      <a:endParaRPr lang="en-GB" sz="800" b="0" i="0" u="none" strike="noStrike" dirty="0">
                        <a:solidFill>
                          <a:srgbClr val="000000"/>
                        </a:solidFill>
                        <a:effectLst/>
                        <a:latin typeface="Microsoft Sans Serif" panose="020B0604020202020204" pitchFamily="34" charset="0"/>
                      </a:endParaRPr>
                    </a:p>
                  </a:txBody>
                  <a:tcPr marL="7620" marR="7620" marT="7620" marB="0" anchor="ctr">
                    <a:solidFill>
                      <a:srgbClr val="FFFF00"/>
                    </a:solidFill>
                  </a:tcPr>
                </a:tc>
                <a:tc>
                  <a:txBody>
                    <a:bodyPr/>
                    <a:lstStyle/>
                    <a:p>
                      <a:pPr algn="ctr" rtl="0" fontAlgn="ctr"/>
                      <a:r>
                        <a:rPr lang="en-GB" sz="800" u="none" strike="noStrike" dirty="0">
                          <a:effectLst/>
                        </a:rPr>
                        <a:t>17</a:t>
                      </a:r>
                      <a:endParaRPr lang="en-GB" sz="800" b="0" i="0" u="none" strike="noStrike" dirty="0">
                        <a:solidFill>
                          <a:srgbClr val="000000"/>
                        </a:solidFill>
                        <a:effectLst/>
                        <a:latin typeface="Microsoft Sans Serif" panose="020B0604020202020204" pitchFamily="34" charset="0"/>
                      </a:endParaRPr>
                    </a:p>
                  </a:txBody>
                  <a:tcPr marL="7620" marR="7620" marT="7620" marB="0" anchor="ctr">
                    <a:solidFill>
                      <a:srgbClr val="FFFF00"/>
                    </a:solidFill>
                  </a:tcPr>
                </a:tc>
                <a:extLst>
                  <a:ext uri="{0D108BD9-81ED-4DB2-BD59-A6C34878D82A}">
                    <a16:rowId xmlns:a16="http://schemas.microsoft.com/office/drawing/2014/main" val="77879737"/>
                  </a:ext>
                </a:extLst>
              </a:tr>
            </a:tbl>
          </a:graphicData>
        </a:graphic>
      </p:graphicFrame>
    </p:spTree>
    <p:extLst>
      <p:ext uri="{BB962C8B-B14F-4D97-AF65-F5344CB8AC3E}">
        <p14:creationId xmlns:p14="http://schemas.microsoft.com/office/powerpoint/2010/main" val="39037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56" presetClass="path" presetSubtype="0" accel="50000" decel="50000" fill="hold" nodeType="withEffect">
                                  <p:stCondLst>
                                    <p:cond delay="250"/>
                                  </p:stCondLst>
                                  <p:childTnLst>
                                    <p:animMotion origin="layout" path="M -8.33333E-7 -1.11111E-6 L 0.16302 -0.16458 " pathEditMode="relative" rAng="0" ptsTypes="AA">
                                      <p:cBhvr>
                                        <p:cTn id="8" dur="2000" fill="hold"/>
                                        <p:tgtEl>
                                          <p:spTgt spid="22"/>
                                        </p:tgtEl>
                                        <p:attrNameLst>
                                          <p:attrName>ppt_x</p:attrName>
                                          <p:attrName>ppt_y</p:attrName>
                                        </p:attrNameLst>
                                      </p:cBhvr>
                                      <p:rCtr x="8142" y="-8241"/>
                                    </p:animMotion>
                                  </p:childTnLst>
                                </p:cTn>
                              </p:par>
                              <p:par>
                                <p:cTn id="9" presetID="1" presetClass="entr" presetSubtype="0" fill="hold" nodeType="withEffect">
                                  <p:stCondLst>
                                    <p:cond delay="400"/>
                                  </p:stCondLst>
                                  <p:childTnLst>
                                    <p:set>
                                      <p:cBhvr>
                                        <p:cTn id="10" dur="1" fill="hold">
                                          <p:stCondLst>
                                            <p:cond delay="0"/>
                                          </p:stCondLst>
                                        </p:cTn>
                                        <p:tgtEl>
                                          <p:spTgt spid="23"/>
                                        </p:tgtEl>
                                        <p:attrNameLst>
                                          <p:attrName>style.visibility</p:attrName>
                                        </p:attrNameLst>
                                      </p:cBhvr>
                                      <p:to>
                                        <p:strVal val="visible"/>
                                      </p:to>
                                    </p:set>
                                  </p:childTnLst>
                                </p:cTn>
                              </p:par>
                              <p:par>
                                <p:cTn id="11" presetID="6" presetClass="emph" presetSubtype="0" fill="hold" nodeType="withEffect">
                                  <p:stCondLst>
                                    <p:cond delay="400"/>
                                  </p:stCondLst>
                                  <p:childTnLst>
                                    <p:animScale>
                                      <p:cBhvr>
                                        <p:cTn id="12" dur="2000" fill="hold"/>
                                        <p:tgtEl>
                                          <p:spTgt spid="2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D33F0-C731-45E5-B10E-E64CC3BBEB94}"/>
              </a:ext>
            </a:extLst>
          </p:cNvPr>
          <p:cNvSpPr>
            <a:spLocks noGrp="1"/>
          </p:cNvSpPr>
          <p:nvPr>
            <p:ph type="title"/>
          </p:nvPr>
        </p:nvSpPr>
        <p:spPr>
          <a:xfrm>
            <a:off x="0" y="1141624"/>
            <a:ext cx="9144000" cy="914400"/>
          </a:xfrm>
        </p:spPr>
        <p:txBody>
          <a:bodyPr/>
          <a:lstStyle/>
          <a:p>
            <a:r>
              <a:rPr lang="en-GB" dirty="0"/>
              <a:t>Course Handicap Calculation</a:t>
            </a:r>
          </a:p>
        </p:txBody>
      </p:sp>
      <p:sp>
        <p:nvSpPr>
          <p:cNvPr id="3" name="Content Placeholder 2">
            <a:extLst>
              <a:ext uri="{FF2B5EF4-FFF2-40B4-BE49-F238E27FC236}">
                <a16:creationId xmlns:a16="http://schemas.microsoft.com/office/drawing/2014/main" id="{D9142CE9-061C-401B-B278-09E504709777}"/>
              </a:ext>
            </a:extLst>
          </p:cNvPr>
          <p:cNvSpPr>
            <a:spLocks noGrp="1"/>
          </p:cNvSpPr>
          <p:nvPr>
            <p:ph idx="1"/>
          </p:nvPr>
        </p:nvSpPr>
        <p:spPr>
          <a:xfrm>
            <a:off x="556194" y="2671764"/>
            <a:ext cx="6262424" cy="370840"/>
          </a:xfrm>
        </p:spPr>
        <p:txBody>
          <a:bodyPr/>
          <a:lstStyle/>
          <a:p>
            <a:r>
              <a:rPr lang="en-GB" dirty="0"/>
              <a:t>Playing the yellow tees at Ashburnham with a handicap index of 20.8</a:t>
            </a:r>
          </a:p>
        </p:txBody>
      </p:sp>
      <p:graphicFrame>
        <p:nvGraphicFramePr>
          <p:cNvPr id="4" name="Table 3">
            <a:extLst>
              <a:ext uri="{FF2B5EF4-FFF2-40B4-BE49-F238E27FC236}">
                <a16:creationId xmlns:a16="http://schemas.microsoft.com/office/drawing/2014/main" id="{35304AE0-BC02-46CF-A93E-FA89DE5E9BFF}"/>
              </a:ext>
            </a:extLst>
          </p:cNvPr>
          <p:cNvGraphicFramePr>
            <a:graphicFrameLocks noGrp="1"/>
          </p:cNvGraphicFramePr>
          <p:nvPr>
            <p:extLst>
              <p:ext uri="{D42A27DB-BD31-4B8C-83A1-F6EECF244321}">
                <p14:modId xmlns:p14="http://schemas.microsoft.com/office/powerpoint/2010/main" val="1799080824"/>
              </p:ext>
            </p:extLst>
          </p:nvPr>
        </p:nvGraphicFramePr>
        <p:xfrm>
          <a:off x="630865" y="3193487"/>
          <a:ext cx="1506279" cy="741680"/>
        </p:xfrm>
        <a:graphic>
          <a:graphicData uri="http://schemas.openxmlformats.org/drawingml/2006/table">
            <a:tbl>
              <a:tblPr firstRow="1" bandRow="1">
                <a:tableStyleId>{93296810-A885-4BE3-A3E7-6D5BEEA58F35}</a:tableStyleId>
              </a:tblPr>
              <a:tblGrid>
                <a:gridCol w="1506279">
                  <a:extLst>
                    <a:ext uri="{9D8B030D-6E8A-4147-A177-3AD203B41FA5}">
                      <a16:colId xmlns:a16="http://schemas.microsoft.com/office/drawing/2014/main" val="2020684297"/>
                    </a:ext>
                  </a:extLst>
                </a:gridCol>
              </a:tblGrid>
              <a:tr h="370840">
                <a:tc>
                  <a:txBody>
                    <a:bodyPr/>
                    <a:lstStyle/>
                    <a:p>
                      <a:pPr algn="ctr"/>
                      <a:r>
                        <a:rPr lang="en-GB" dirty="0"/>
                        <a:t>Handicap Index</a:t>
                      </a:r>
                    </a:p>
                  </a:txBody>
                  <a:tcPr anchor="ctr"/>
                </a:tc>
                <a:extLst>
                  <a:ext uri="{0D108BD9-81ED-4DB2-BD59-A6C34878D82A}">
                    <a16:rowId xmlns:a16="http://schemas.microsoft.com/office/drawing/2014/main" val="93140394"/>
                  </a:ext>
                </a:extLst>
              </a:tr>
              <a:tr h="370840">
                <a:tc>
                  <a:txBody>
                    <a:bodyPr/>
                    <a:lstStyle/>
                    <a:p>
                      <a:pPr algn="ctr"/>
                      <a:r>
                        <a:rPr lang="en-GB" dirty="0"/>
                        <a:t>20.8</a:t>
                      </a:r>
                    </a:p>
                  </a:txBody>
                  <a:tcPr anchor="ctr"/>
                </a:tc>
                <a:extLst>
                  <a:ext uri="{0D108BD9-81ED-4DB2-BD59-A6C34878D82A}">
                    <a16:rowId xmlns:a16="http://schemas.microsoft.com/office/drawing/2014/main" val="554765696"/>
                  </a:ext>
                </a:extLst>
              </a:tr>
            </a:tbl>
          </a:graphicData>
        </a:graphic>
      </p:graphicFrame>
      <p:graphicFrame>
        <p:nvGraphicFramePr>
          <p:cNvPr id="5" name="Table 4">
            <a:extLst>
              <a:ext uri="{FF2B5EF4-FFF2-40B4-BE49-F238E27FC236}">
                <a16:creationId xmlns:a16="http://schemas.microsoft.com/office/drawing/2014/main" id="{AFAEA0F6-723E-4D8D-B696-A08157E9D6E3}"/>
              </a:ext>
            </a:extLst>
          </p:cNvPr>
          <p:cNvGraphicFramePr>
            <a:graphicFrameLocks noGrp="1"/>
          </p:cNvGraphicFramePr>
          <p:nvPr>
            <p:extLst>
              <p:ext uri="{D42A27DB-BD31-4B8C-83A1-F6EECF244321}">
                <p14:modId xmlns:p14="http://schemas.microsoft.com/office/powerpoint/2010/main" val="974769551"/>
              </p:ext>
            </p:extLst>
          </p:nvPr>
        </p:nvGraphicFramePr>
        <p:xfrm>
          <a:off x="2896938" y="3193487"/>
          <a:ext cx="1781388" cy="741680"/>
        </p:xfrm>
        <a:graphic>
          <a:graphicData uri="http://schemas.openxmlformats.org/drawingml/2006/table">
            <a:tbl>
              <a:tblPr firstRow="1" bandRow="1">
                <a:tableStyleId>{00A15C55-8517-42AA-B614-E9B94910E393}</a:tableStyleId>
              </a:tblPr>
              <a:tblGrid>
                <a:gridCol w="1781388">
                  <a:extLst>
                    <a:ext uri="{9D8B030D-6E8A-4147-A177-3AD203B41FA5}">
                      <a16:colId xmlns:a16="http://schemas.microsoft.com/office/drawing/2014/main" val="2020684297"/>
                    </a:ext>
                  </a:extLst>
                </a:gridCol>
              </a:tblGrid>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dirty="0"/>
                        <a:t>(127 ÷ </a:t>
                      </a:r>
                      <a:r>
                        <a:rPr lang="en-GB" i="1" u="sng" dirty="0"/>
                        <a:t>113</a:t>
                      </a:r>
                      <a:r>
                        <a:rPr lang="en-GB" dirty="0"/>
                        <a:t>) </a:t>
                      </a:r>
                    </a:p>
                  </a:txBody>
                  <a:tcPr anchor="ctr"/>
                </a:tc>
                <a:extLst>
                  <a:ext uri="{0D108BD9-81ED-4DB2-BD59-A6C34878D82A}">
                    <a16:rowId xmlns:a16="http://schemas.microsoft.com/office/drawing/2014/main" val="93140394"/>
                  </a:ext>
                </a:extLst>
              </a:tr>
              <a:tr h="370840">
                <a:tc>
                  <a:txBody>
                    <a:bodyPr/>
                    <a:lstStyle/>
                    <a:p>
                      <a:pPr algn="ctr"/>
                      <a:r>
                        <a:rPr lang="en-GB" dirty="0"/>
                        <a:t>1.123</a:t>
                      </a:r>
                    </a:p>
                  </a:txBody>
                  <a:tcPr anchor="ctr"/>
                </a:tc>
                <a:extLst>
                  <a:ext uri="{0D108BD9-81ED-4DB2-BD59-A6C34878D82A}">
                    <a16:rowId xmlns:a16="http://schemas.microsoft.com/office/drawing/2014/main" val="554765696"/>
                  </a:ext>
                </a:extLst>
              </a:tr>
            </a:tbl>
          </a:graphicData>
        </a:graphic>
      </p:graphicFrame>
      <p:graphicFrame>
        <p:nvGraphicFramePr>
          <p:cNvPr id="6" name="Table 5">
            <a:extLst>
              <a:ext uri="{FF2B5EF4-FFF2-40B4-BE49-F238E27FC236}">
                <a16:creationId xmlns:a16="http://schemas.microsoft.com/office/drawing/2014/main" id="{3C8F12B3-8D27-4799-93A7-766AEEAFBCD1}"/>
              </a:ext>
            </a:extLst>
          </p:cNvPr>
          <p:cNvGraphicFramePr>
            <a:graphicFrameLocks noGrp="1"/>
          </p:cNvGraphicFramePr>
          <p:nvPr>
            <p:extLst>
              <p:ext uri="{D42A27DB-BD31-4B8C-83A1-F6EECF244321}">
                <p14:modId xmlns:p14="http://schemas.microsoft.com/office/powerpoint/2010/main" val="1225190771"/>
              </p:ext>
            </p:extLst>
          </p:nvPr>
        </p:nvGraphicFramePr>
        <p:xfrm>
          <a:off x="5312346" y="3193487"/>
          <a:ext cx="1506279" cy="741680"/>
        </p:xfrm>
        <a:graphic>
          <a:graphicData uri="http://schemas.openxmlformats.org/drawingml/2006/table">
            <a:tbl>
              <a:tblPr firstRow="1" bandRow="1">
                <a:tableStyleId>{00A15C55-8517-42AA-B614-E9B94910E393}</a:tableStyleId>
              </a:tblPr>
              <a:tblGrid>
                <a:gridCol w="1506279">
                  <a:extLst>
                    <a:ext uri="{9D8B030D-6E8A-4147-A177-3AD203B41FA5}">
                      <a16:colId xmlns:a16="http://schemas.microsoft.com/office/drawing/2014/main" val="2020684297"/>
                    </a:ext>
                  </a:extLst>
                </a:gridCol>
              </a:tblGrid>
              <a:tr h="370840">
                <a:tc>
                  <a:txBody>
                    <a:bodyPr/>
                    <a:lstStyle/>
                    <a:p>
                      <a:pPr algn="ctr"/>
                      <a:r>
                        <a:rPr lang="en-GB" dirty="0"/>
                        <a:t>Course Handicap </a:t>
                      </a:r>
                    </a:p>
                  </a:txBody>
                  <a:tcPr anchor="ctr"/>
                </a:tc>
                <a:extLst>
                  <a:ext uri="{0D108BD9-81ED-4DB2-BD59-A6C34878D82A}">
                    <a16:rowId xmlns:a16="http://schemas.microsoft.com/office/drawing/2014/main" val="93140394"/>
                  </a:ext>
                </a:extLst>
              </a:tr>
              <a:tr h="370840">
                <a:tc>
                  <a:txBody>
                    <a:bodyPr/>
                    <a:lstStyle/>
                    <a:p>
                      <a:pPr algn="ctr"/>
                      <a:r>
                        <a:rPr lang="en-GB" dirty="0"/>
                        <a:t>23.3 (23)</a:t>
                      </a:r>
                    </a:p>
                  </a:txBody>
                  <a:tcPr anchor="ctr"/>
                </a:tc>
                <a:extLst>
                  <a:ext uri="{0D108BD9-81ED-4DB2-BD59-A6C34878D82A}">
                    <a16:rowId xmlns:a16="http://schemas.microsoft.com/office/drawing/2014/main" val="554765696"/>
                  </a:ext>
                </a:extLst>
              </a:tr>
            </a:tbl>
          </a:graphicData>
        </a:graphic>
      </p:graphicFrame>
      <p:graphicFrame>
        <p:nvGraphicFramePr>
          <p:cNvPr id="7" name="Table 6">
            <a:extLst>
              <a:ext uri="{FF2B5EF4-FFF2-40B4-BE49-F238E27FC236}">
                <a16:creationId xmlns:a16="http://schemas.microsoft.com/office/drawing/2014/main" id="{FAE70E14-61F7-4D36-9E33-AF1A5BFD584B}"/>
              </a:ext>
            </a:extLst>
          </p:cNvPr>
          <p:cNvGraphicFramePr>
            <a:graphicFrameLocks noGrp="1"/>
          </p:cNvGraphicFramePr>
          <p:nvPr>
            <p:extLst>
              <p:ext uri="{D42A27DB-BD31-4B8C-83A1-F6EECF244321}">
                <p14:modId xmlns:p14="http://schemas.microsoft.com/office/powerpoint/2010/main" val="2549056850"/>
              </p:ext>
            </p:extLst>
          </p:nvPr>
        </p:nvGraphicFramePr>
        <p:xfrm>
          <a:off x="630865" y="4691004"/>
          <a:ext cx="1506279" cy="741680"/>
        </p:xfrm>
        <a:graphic>
          <a:graphicData uri="http://schemas.openxmlformats.org/drawingml/2006/table">
            <a:tbl>
              <a:tblPr firstRow="1" bandRow="1">
                <a:tableStyleId>{93296810-A885-4BE3-A3E7-6D5BEEA58F35}</a:tableStyleId>
              </a:tblPr>
              <a:tblGrid>
                <a:gridCol w="1506279">
                  <a:extLst>
                    <a:ext uri="{9D8B030D-6E8A-4147-A177-3AD203B41FA5}">
                      <a16:colId xmlns:a16="http://schemas.microsoft.com/office/drawing/2014/main" val="2020684297"/>
                    </a:ext>
                  </a:extLst>
                </a:gridCol>
              </a:tblGrid>
              <a:tr h="370840">
                <a:tc>
                  <a:txBody>
                    <a:bodyPr/>
                    <a:lstStyle/>
                    <a:p>
                      <a:pPr algn="ctr"/>
                      <a:r>
                        <a:rPr lang="en-GB" dirty="0"/>
                        <a:t>Handicap Index</a:t>
                      </a:r>
                    </a:p>
                  </a:txBody>
                  <a:tcPr anchor="ctr"/>
                </a:tc>
                <a:extLst>
                  <a:ext uri="{0D108BD9-81ED-4DB2-BD59-A6C34878D82A}">
                    <a16:rowId xmlns:a16="http://schemas.microsoft.com/office/drawing/2014/main" val="93140394"/>
                  </a:ext>
                </a:extLst>
              </a:tr>
              <a:tr h="370840">
                <a:tc>
                  <a:txBody>
                    <a:bodyPr/>
                    <a:lstStyle/>
                    <a:p>
                      <a:pPr algn="ctr"/>
                      <a:r>
                        <a:rPr lang="en-GB" dirty="0"/>
                        <a:t>20.8</a:t>
                      </a:r>
                    </a:p>
                  </a:txBody>
                  <a:tcPr anchor="ctr"/>
                </a:tc>
                <a:extLst>
                  <a:ext uri="{0D108BD9-81ED-4DB2-BD59-A6C34878D82A}">
                    <a16:rowId xmlns:a16="http://schemas.microsoft.com/office/drawing/2014/main" val="554765696"/>
                  </a:ext>
                </a:extLst>
              </a:tr>
            </a:tbl>
          </a:graphicData>
        </a:graphic>
      </p:graphicFrame>
      <p:graphicFrame>
        <p:nvGraphicFramePr>
          <p:cNvPr id="8" name="Table 7">
            <a:extLst>
              <a:ext uri="{FF2B5EF4-FFF2-40B4-BE49-F238E27FC236}">
                <a16:creationId xmlns:a16="http://schemas.microsoft.com/office/drawing/2014/main" id="{AE057E94-736D-452E-BDE7-FB95F1181E45}"/>
              </a:ext>
            </a:extLst>
          </p:cNvPr>
          <p:cNvGraphicFramePr>
            <a:graphicFrameLocks noGrp="1"/>
          </p:cNvGraphicFramePr>
          <p:nvPr>
            <p:extLst>
              <p:ext uri="{D42A27DB-BD31-4B8C-83A1-F6EECF244321}">
                <p14:modId xmlns:p14="http://schemas.microsoft.com/office/powerpoint/2010/main" val="1297441905"/>
              </p:ext>
            </p:extLst>
          </p:nvPr>
        </p:nvGraphicFramePr>
        <p:xfrm>
          <a:off x="2896939" y="4676509"/>
          <a:ext cx="1781387" cy="741680"/>
        </p:xfrm>
        <a:graphic>
          <a:graphicData uri="http://schemas.openxmlformats.org/drawingml/2006/table">
            <a:tbl>
              <a:tblPr firstRow="1" bandRow="1">
                <a:tableStyleId>{93296810-A885-4BE3-A3E7-6D5BEEA58F35}</a:tableStyleId>
              </a:tblPr>
              <a:tblGrid>
                <a:gridCol w="1781387">
                  <a:extLst>
                    <a:ext uri="{9D8B030D-6E8A-4147-A177-3AD203B41FA5}">
                      <a16:colId xmlns:a16="http://schemas.microsoft.com/office/drawing/2014/main" val="2020684297"/>
                    </a:ext>
                  </a:extLst>
                </a:gridCol>
              </a:tblGrid>
              <a:tr h="370840">
                <a:tc>
                  <a:txBody>
                    <a:bodyPr/>
                    <a:lstStyle/>
                    <a:p>
                      <a:pPr algn="ctr"/>
                      <a:r>
                        <a:rPr lang="en-GB" dirty="0"/>
                        <a:t>(116 ÷ </a:t>
                      </a:r>
                      <a:r>
                        <a:rPr lang="en-GB" i="1" u="sng" dirty="0"/>
                        <a:t>113</a:t>
                      </a:r>
                      <a:r>
                        <a:rPr lang="en-GB" dirty="0"/>
                        <a:t>)</a:t>
                      </a:r>
                    </a:p>
                  </a:txBody>
                  <a:tcPr anchor="ctr">
                    <a:solidFill>
                      <a:srgbClr val="FF0000"/>
                    </a:solidFill>
                  </a:tcPr>
                </a:tc>
                <a:extLst>
                  <a:ext uri="{0D108BD9-81ED-4DB2-BD59-A6C34878D82A}">
                    <a16:rowId xmlns:a16="http://schemas.microsoft.com/office/drawing/2014/main" val="93140394"/>
                  </a:ext>
                </a:extLst>
              </a:tr>
              <a:tr h="370840">
                <a:tc>
                  <a:txBody>
                    <a:bodyPr/>
                    <a:lstStyle/>
                    <a:p>
                      <a:pPr algn="ctr"/>
                      <a:r>
                        <a:rPr lang="en-GB" dirty="0"/>
                        <a:t>1.026</a:t>
                      </a:r>
                    </a:p>
                  </a:txBody>
                  <a:tcPr anchor="ctr">
                    <a:solidFill>
                      <a:srgbClr val="F7BBBB"/>
                    </a:solidFill>
                  </a:tcPr>
                </a:tc>
                <a:extLst>
                  <a:ext uri="{0D108BD9-81ED-4DB2-BD59-A6C34878D82A}">
                    <a16:rowId xmlns:a16="http://schemas.microsoft.com/office/drawing/2014/main" val="554765696"/>
                  </a:ext>
                </a:extLst>
              </a:tr>
            </a:tbl>
          </a:graphicData>
        </a:graphic>
      </p:graphicFrame>
      <p:graphicFrame>
        <p:nvGraphicFramePr>
          <p:cNvPr id="9" name="Table 8">
            <a:extLst>
              <a:ext uri="{FF2B5EF4-FFF2-40B4-BE49-F238E27FC236}">
                <a16:creationId xmlns:a16="http://schemas.microsoft.com/office/drawing/2014/main" id="{FFC15B8A-B6A5-4EE1-8236-A6EA0FC948BA}"/>
              </a:ext>
            </a:extLst>
          </p:cNvPr>
          <p:cNvGraphicFramePr>
            <a:graphicFrameLocks noGrp="1"/>
          </p:cNvGraphicFramePr>
          <p:nvPr>
            <p:extLst>
              <p:ext uri="{D42A27DB-BD31-4B8C-83A1-F6EECF244321}">
                <p14:modId xmlns:p14="http://schemas.microsoft.com/office/powerpoint/2010/main" val="463320943"/>
              </p:ext>
            </p:extLst>
          </p:nvPr>
        </p:nvGraphicFramePr>
        <p:xfrm>
          <a:off x="5312346" y="4691004"/>
          <a:ext cx="1506279" cy="741680"/>
        </p:xfrm>
        <a:graphic>
          <a:graphicData uri="http://schemas.openxmlformats.org/drawingml/2006/table">
            <a:tbl>
              <a:tblPr firstRow="1" bandRow="1">
                <a:tableStyleId>{93296810-A885-4BE3-A3E7-6D5BEEA58F35}</a:tableStyleId>
              </a:tblPr>
              <a:tblGrid>
                <a:gridCol w="1506279">
                  <a:extLst>
                    <a:ext uri="{9D8B030D-6E8A-4147-A177-3AD203B41FA5}">
                      <a16:colId xmlns:a16="http://schemas.microsoft.com/office/drawing/2014/main" val="2020684297"/>
                    </a:ext>
                  </a:extLst>
                </a:gridCol>
              </a:tblGrid>
              <a:tr h="370840">
                <a:tc>
                  <a:txBody>
                    <a:bodyPr/>
                    <a:lstStyle/>
                    <a:p>
                      <a:pPr algn="ctr"/>
                      <a:r>
                        <a:rPr lang="en-GB" dirty="0"/>
                        <a:t>Course Handicap </a:t>
                      </a:r>
                    </a:p>
                  </a:txBody>
                  <a:tcPr anchor="ctr">
                    <a:solidFill>
                      <a:srgbClr val="FF0000"/>
                    </a:solidFill>
                  </a:tcPr>
                </a:tc>
                <a:extLst>
                  <a:ext uri="{0D108BD9-81ED-4DB2-BD59-A6C34878D82A}">
                    <a16:rowId xmlns:a16="http://schemas.microsoft.com/office/drawing/2014/main" val="93140394"/>
                  </a:ext>
                </a:extLst>
              </a:tr>
              <a:tr h="370840">
                <a:tc>
                  <a:txBody>
                    <a:bodyPr/>
                    <a:lstStyle/>
                    <a:p>
                      <a:pPr algn="ctr"/>
                      <a:r>
                        <a:rPr lang="en-GB" dirty="0"/>
                        <a:t>21.3(21)</a:t>
                      </a:r>
                    </a:p>
                  </a:txBody>
                  <a:tcPr anchor="ctr">
                    <a:solidFill>
                      <a:srgbClr val="F7BBBB"/>
                    </a:solidFill>
                  </a:tcPr>
                </a:tc>
                <a:extLst>
                  <a:ext uri="{0D108BD9-81ED-4DB2-BD59-A6C34878D82A}">
                    <a16:rowId xmlns:a16="http://schemas.microsoft.com/office/drawing/2014/main" val="554765696"/>
                  </a:ext>
                </a:extLst>
              </a:tr>
            </a:tbl>
          </a:graphicData>
        </a:graphic>
      </p:graphicFrame>
      <p:graphicFrame>
        <p:nvGraphicFramePr>
          <p:cNvPr id="10" name="Table 9">
            <a:extLst>
              <a:ext uri="{FF2B5EF4-FFF2-40B4-BE49-F238E27FC236}">
                <a16:creationId xmlns:a16="http://schemas.microsoft.com/office/drawing/2014/main" id="{5EB416EC-DB49-4FC3-B4A4-3AF42A34FF14}"/>
              </a:ext>
            </a:extLst>
          </p:cNvPr>
          <p:cNvGraphicFramePr>
            <a:graphicFrameLocks noGrp="1"/>
          </p:cNvGraphicFramePr>
          <p:nvPr>
            <p:extLst>
              <p:ext uri="{D42A27DB-BD31-4B8C-83A1-F6EECF244321}">
                <p14:modId xmlns:p14="http://schemas.microsoft.com/office/powerpoint/2010/main" val="2750969459"/>
              </p:ext>
            </p:extLst>
          </p:nvPr>
        </p:nvGraphicFramePr>
        <p:xfrm>
          <a:off x="5312339" y="2082453"/>
          <a:ext cx="1506279" cy="370840"/>
        </p:xfrm>
        <a:graphic>
          <a:graphicData uri="http://schemas.openxmlformats.org/drawingml/2006/table">
            <a:tbl>
              <a:tblPr firstRow="1" bandRow="1">
                <a:tableStyleId>{93296810-A885-4BE3-A3E7-6D5BEEA58F35}</a:tableStyleId>
              </a:tblPr>
              <a:tblGrid>
                <a:gridCol w="1506279">
                  <a:extLst>
                    <a:ext uri="{9D8B030D-6E8A-4147-A177-3AD203B41FA5}">
                      <a16:colId xmlns:a16="http://schemas.microsoft.com/office/drawing/2014/main" val="2020684297"/>
                    </a:ext>
                  </a:extLst>
                </a:gridCol>
              </a:tblGrid>
              <a:tr h="370840">
                <a:tc>
                  <a:txBody>
                    <a:bodyPr/>
                    <a:lstStyle/>
                    <a:p>
                      <a:pPr algn="ctr"/>
                      <a:r>
                        <a:rPr lang="en-GB" dirty="0"/>
                        <a:t>Course Handicap </a:t>
                      </a:r>
                    </a:p>
                  </a:txBody>
                  <a:tcPr anchor="ctr"/>
                </a:tc>
                <a:extLst>
                  <a:ext uri="{0D108BD9-81ED-4DB2-BD59-A6C34878D82A}">
                    <a16:rowId xmlns:a16="http://schemas.microsoft.com/office/drawing/2014/main" val="93140394"/>
                  </a:ext>
                </a:extLst>
              </a:tr>
            </a:tbl>
          </a:graphicData>
        </a:graphic>
      </p:graphicFrame>
      <p:graphicFrame>
        <p:nvGraphicFramePr>
          <p:cNvPr id="11" name="Table 10">
            <a:extLst>
              <a:ext uri="{FF2B5EF4-FFF2-40B4-BE49-F238E27FC236}">
                <a16:creationId xmlns:a16="http://schemas.microsoft.com/office/drawing/2014/main" id="{6020614A-975A-4017-8161-E0B0A2F533DD}"/>
              </a:ext>
            </a:extLst>
          </p:cNvPr>
          <p:cNvGraphicFramePr>
            <a:graphicFrameLocks noGrp="1"/>
          </p:cNvGraphicFramePr>
          <p:nvPr>
            <p:extLst>
              <p:ext uri="{D42A27DB-BD31-4B8C-83A1-F6EECF244321}">
                <p14:modId xmlns:p14="http://schemas.microsoft.com/office/powerpoint/2010/main" val="4093857434"/>
              </p:ext>
            </p:extLst>
          </p:nvPr>
        </p:nvGraphicFramePr>
        <p:xfrm>
          <a:off x="2896937" y="2087871"/>
          <a:ext cx="1781389" cy="370840"/>
        </p:xfrm>
        <a:graphic>
          <a:graphicData uri="http://schemas.openxmlformats.org/drawingml/2006/table">
            <a:tbl>
              <a:tblPr firstRow="1" bandRow="1">
                <a:tableStyleId>{93296810-A885-4BE3-A3E7-6D5BEEA58F35}</a:tableStyleId>
              </a:tblPr>
              <a:tblGrid>
                <a:gridCol w="1781389">
                  <a:extLst>
                    <a:ext uri="{9D8B030D-6E8A-4147-A177-3AD203B41FA5}">
                      <a16:colId xmlns:a16="http://schemas.microsoft.com/office/drawing/2014/main" val="2020684297"/>
                    </a:ext>
                  </a:extLst>
                </a:gridCol>
              </a:tblGrid>
              <a:tr h="370840">
                <a:tc>
                  <a:txBody>
                    <a:bodyPr/>
                    <a:lstStyle/>
                    <a:p>
                      <a:pPr algn="ctr"/>
                      <a:r>
                        <a:rPr lang="en-GB" dirty="0"/>
                        <a:t>(Slope Rating ÷ </a:t>
                      </a:r>
                      <a:r>
                        <a:rPr lang="en-GB" u="sng" dirty="0"/>
                        <a:t>113</a:t>
                      </a:r>
                      <a:r>
                        <a:rPr lang="en-GB" dirty="0"/>
                        <a:t>)</a:t>
                      </a:r>
                    </a:p>
                  </a:txBody>
                  <a:tcPr anchor="ctr"/>
                </a:tc>
                <a:extLst>
                  <a:ext uri="{0D108BD9-81ED-4DB2-BD59-A6C34878D82A}">
                    <a16:rowId xmlns:a16="http://schemas.microsoft.com/office/drawing/2014/main" val="554765696"/>
                  </a:ext>
                </a:extLst>
              </a:tr>
            </a:tbl>
          </a:graphicData>
        </a:graphic>
      </p:graphicFrame>
      <p:graphicFrame>
        <p:nvGraphicFramePr>
          <p:cNvPr id="12" name="Table 11">
            <a:extLst>
              <a:ext uri="{FF2B5EF4-FFF2-40B4-BE49-F238E27FC236}">
                <a16:creationId xmlns:a16="http://schemas.microsoft.com/office/drawing/2014/main" id="{76406EE4-0836-4B45-A915-A51B41C29A88}"/>
              </a:ext>
            </a:extLst>
          </p:cNvPr>
          <p:cNvGraphicFramePr>
            <a:graphicFrameLocks noGrp="1"/>
          </p:cNvGraphicFramePr>
          <p:nvPr>
            <p:extLst>
              <p:ext uri="{D42A27DB-BD31-4B8C-83A1-F6EECF244321}">
                <p14:modId xmlns:p14="http://schemas.microsoft.com/office/powerpoint/2010/main" val="347944472"/>
              </p:ext>
            </p:extLst>
          </p:nvPr>
        </p:nvGraphicFramePr>
        <p:xfrm>
          <a:off x="630865" y="2082657"/>
          <a:ext cx="1506279" cy="370840"/>
        </p:xfrm>
        <a:graphic>
          <a:graphicData uri="http://schemas.openxmlformats.org/drawingml/2006/table">
            <a:tbl>
              <a:tblPr firstRow="1" bandRow="1">
                <a:tableStyleId>{93296810-A885-4BE3-A3E7-6D5BEEA58F35}</a:tableStyleId>
              </a:tblPr>
              <a:tblGrid>
                <a:gridCol w="1506279">
                  <a:extLst>
                    <a:ext uri="{9D8B030D-6E8A-4147-A177-3AD203B41FA5}">
                      <a16:colId xmlns:a16="http://schemas.microsoft.com/office/drawing/2014/main" val="2020684297"/>
                    </a:ext>
                  </a:extLst>
                </a:gridCol>
              </a:tblGrid>
              <a:tr h="370840">
                <a:tc>
                  <a:txBody>
                    <a:bodyPr/>
                    <a:lstStyle/>
                    <a:p>
                      <a:pPr algn="ctr"/>
                      <a:r>
                        <a:rPr lang="en-GB" dirty="0"/>
                        <a:t>Handicap Index</a:t>
                      </a:r>
                    </a:p>
                  </a:txBody>
                  <a:tcPr anchor="ctr"/>
                </a:tc>
                <a:extLst>
                  <a:ext uri="{0D108BD9-81ED-4DB2-BD59-A6C34878D82A}">
                    <a16:rowId xmlns:a16="http://schemas.microsoft.com/office/drawing/2014/main" val="93140394"/>
                  </a:ext>
                </a:extLst>
              </a:tr>
            </a:tbl>
          </a:graphicData>
        </a:graphic>
      </p:graphicFrame>
      <p:sp>
        <p:nvSpPr>
          <p:cNvPr id="15" name="Rectangle 14">
            <a:extLst>
              <a:ext uri="{FF2B5EF4-FFF2-40B4-BE49-F238E27FC236}">
                <a16:creationId xmlns:a16="http://schemas.microsoft.com/office/drawing/2014/main" id="{61C20A29-6EAA-40C5-A62B-B410454D0CB5}"/>
              </a:ext>
            </a:extLst>
          </p:cNvPr>
          <p:cNvSpPr/>
          <p:nvPr/>
        </p:nvSpPr>
        <p:spPr>
          <a:xfrm>
            <a:off x="2307733" y="1851444"/>
            <a:ext cx="371673" cy="707886"/>
          </a:xfrm>
          <a:prstGeom prst="rect">
            <a:avLst/>
          </a:prstGeom>
          <a:noFill/>
        </p:spPr>
        <p:txBody>
          <a:bodyPr wrap="squar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x</a:t>
            </a:r>
          </a:p>
        </p:txBody>
      </p:sp>
      <p:sp>
        <p:nvSpPr>
          <p:cNvPr id="17" name="Rectangle 16">
            <a:extLst>
              <a:ext uri="{FF2B5EF4-FFF2-40B4-BE49-F238E27FC236}">
                <a16:creationId xmlns:a16="http://schemas.microsoft.com/office/drawing/2014/main" id="{349DF752-6E8B-4C69-99B4-836D346D17D0}"/>
              </a:ext>
            </a:extLst>
          </p:cNvPr>
          <p:cNvSpPr/>
          <p:nvPr/>
        </p:nvSpPr>
        <p:spPr>
          <a:xfrm>
            <a:off x="2307733" y="3193487"/>
            <a:ext cx="371673" cy="707886"/>
          </a:xfrm>
          <a:prstGeom prst="rect">
            <a:avLst/>
          </a:prstGeom>
          <a:noFill/>
        </p:spPr>
        <p:txBody>
          <a:bodyPr wrap="squar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x</a:t>
            </a:r>
          </a:p>
        </p:txBody>
      </p:sp>
      <p:sp>
        <p:nvSpPr>
          <p:cNvPr id="18" name="Rectangle 17">
            <a:extLst>
              <a:ext uri="{FF2B5EF4-FFF2-40B4-BE49-F238E27FC236}">
                <a16:creationId xmlns:a16="http://schemas.microsoft.com/office/drawing/2014/main" id="{3512C79C-DBA4-4B29-9363-4DCE64FC7957}"/>
              </a:ext>
            </a:extLst>
          </p:cNvPr>
          <p:cNvSpPr/>
          <p:nvPr/>
        </p:nvSpPr>
        <p:spPr>
          <a:xfrm>
            <a:off x="2307734" y="4676509"/>
            <a:ext cx="371673" cy="707886"/>
          </a:xfrm>
          <a:prstGeom prst="rect">
            <a:avLst/>
          </a:prstGeom>
          <a:noFill/>
        </p:spPr>
        <p:txBody>
          <a:bodyPr wrap="squar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x</a:t>
            </a:r>
          </a:p>
        </p:txBody>
      </p:sp>
      <p:sp>
        <p:nvSpPr>
          <p:cNvPr id="19" name="Rectangle 18">
            <a:extLst>
              <a:ext uri="{FF2B5EF4-FFF2-40B4-BE49-F238E27FC236}">
                <a16:creationId xmlns:a16="http://schemas.microsoft.com/office/drawing/2014/main" id="{9ADA3A24-0EB8-4E91-B546-E9D5659C0881}"/>
              </a:ext>
            </a:extLst>
          </p:cNvPr>
          <p:cNvSpPr/>
          <p:nvPr/>
        </p:nvSpPr>
        <p:spPr>
          <a:xfrm>
            <a:off x="4708366" y="1806208"/>
            <a:ext cx="529311"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a:t>
            </a:r>
          </a:p>
        </p:txBody>
      </p:sp>
      <p:sp>
        <p:nvSpPr>
          <p:cNvPr id="20" name="Rectangle 19">
            <a:extLst>
              <a:ext uri="{FF2B5EF4-FFF2-40B4-BE49-F238E27FC236}">
                <a16:creationId xmlns:a16="http://schemas.microsoft.com/office/drawing/2014/main" id="{A54BE2E2-A001-4CBE-A7C3-FF48EA98E853}"/>
              </a:ext>
            </a:extLst>
          </p:cNvPr>
          <p:cNvSpPr/>
          <p:nvPr/>
        </p:nvSpPr>
        <p:spPr>
          <a:xfrm>
            <a:off x="4708364" y="3085765"/>
            <a:ext cx="529311"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a:t>
            </a:r>
          </a:p>
        </p:txBody>
      </p:sp>
      <p:sp>
        <p:nvSpPr>
          <p:cNvPr id="21" name="Rectangle 20">
            <a:extLst>
              <a:ext uri="{FF2B5EF4-FFF2-40B4-BE49-F238E27FC236}">
                <a16:creationId xmlns:a16="http://schemas.microsoft.com/office/drawing/2014/main" id="{D8AE1A6E-3F77-4BA9-BD14-116520A85E46}"/>
              </a:ext>
            </a:extLst>
          </p:cNvPr>
          <p:cNvSpPr/>
          <p:nvPr/>
        </p:nvSpPr>
        <p:spPr>
          <a:xfrm>
            <a:off x="4708365" y="4568787"/>
            <a:ext cx="529311"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a:t>
            </a:r>
          </a:p>
        </p:txBody>
      </p:sp>
      <p:sp>
        <p:nvSpPr>
          <p:cNvPr id="22" name="Content Placeholder 2">
            <a:extLst>
              <a:ext uri="{FF2B5EF4-FFF2-40B4-BE49-F238E27FC236}">
                <a16:creationId xmlns:a16="http://schemas.microsoft.com/office/drawing/2014/main" id="{6060FF63-518B-4E8E-8916-A216F86E4EBE}"/>
              </a:ext>
            </a:extLst>
          </p:cNvPr>
          <p:cNvSpPr txBox="1">
            <a:spLocks/>
          </p:cNvSpPr>
          <p:nvPr/>
        </p:nvSpPr>
        <p:spPr>
          <a:xfrm>
            <a:off x="556193" y="4141035"/>
            <a:ext cx="6262432" cy="37084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0"/>
              </a:spcBef>
              <a:spcAft>
                <a:spcPts val="300"/>
              </a:spcAft>
              <a:buFont typeface="Arial" panose="020B0604020202020204" pitchFamily="34" charset="0"/>
              <a:buNone/>
              <a:defRPr sz="1350" kern="1200">
                <a:solidFill>
                  <a:srgbClr val="404040"/>
                </a:solidFill>
                <a:latin typeface="Lucida Sans" panose="020B0602030504020204" pitchFamily="34" charset="0"/>
                <a:ea typeface="+mn-ea"/>
                <a:cs typeface="+mn-cs"/>
              </a:defRPr>
            </a:lvl1pPr>
            <a:lvl2pPr marL="0" indent="0" algn="l" defTabSz="685800" rtl="0" eaLnBrk="1" latinLnBrk="0" hangingPunct="1">
              <a:lnSpc>
                <a:spcPct val="90000"/>
              </a:lnSpc>
              <a:spcBef>
                <a:spcPts val="0"/>
              </a:spcBef>
              <a:spcAft>
                <a:spcPts val="300"/>
              </a:spcAft>
              <a:buFont typeface="Arial" panose="020B0604020202020204" pitchFamily="34" charset="0"/>
              <a:buNone/>
              <a:defRPr sz="1350" kern="1200">
                <a:solidFill>
                  <a:srgbClr val="404040"/>
                </a:solidFill>
                <a:latin typeface="Lucida Sans" panose="020B0602030504020204" pitchFamily="34" charset="0"/>
                <a:ea typeface="+mn-ea"/>
                <a:cs typeface="+mn-cs"/>
              </a:defRPr>
            </a:lvl2pPr>
            <a:lvl3pPr marL="344091" indent="-88106" algn="l" defTabSz="685800" rtl="0" eaLnBrk="1" latinLnBrk="0" hangingPunct="1">
              <a:lnSpc>
                <a:spcPct val="90000"/>
              </a:lnSpc>
              <a:spcBef>
                <a:spcPts val="0"/>
              </a:spcBef>
              <a:spcAft>
                <a:spcPts val="300"/>
              </a:spcAft>
              <a:buFont typeface="Arial" panose="020B0604020202020204" pitchFamily="34" charset="0"/>
              <a:buChar char="•"/>
              <a:defRPr sz="1350" kern="1200">
                <a:solidFill>
                  <a:srgbClr val="404040"/>
                </a:solidFill>
                <a:latin typeface="Lucida Sans" panose="020B0602030504020204" pitchFamily="34" charset="0"/>
                <a:ea typeface="+mn-ea"/>
                <a:cs typeface="+mn-cs"/>
              </a:defRPr>
            </a:lvl3pPr>
            <a:lvl4pPr marL="513160" indent="-80963" algn="l" defTabSz="685800" rtl="0" eaLnBrk="1" latinLnBrk="0" hangingPunct="1">
              <a:lnSpc>
                <a:spcPct val="90000"/>
              </a:lnSpc>
              <a:spcBef>
                <a:spcPts val="0"/>
              </a:spcBef>
              <a:spcAft>
                <a:spcPts val="300"/>
              </a:spcAft>
              <a:buFont typeface="Arial" panose="020B0604020202020204" pitchFamily="34" charset="0"/>
              <a:buChar char="•"/>
              <a:defRPr sz="1350" kern="1200">
                <a:solidFill>
                  <a:srgbClr val="404040"/>
                </a:solidFill>
                <a:latin typeface="Lucida Sans" panose="020B0602030504020204" pitchFamily="34" charset="0"/>
                <a:ea typeface="+mn-ea"/>
                <a:cs typeface="+mn-cs"/>
              </a:defRPr>
            </a:lvl4pPr>
            <a:lvl5pPr marL="688181" indent="-86916" algn="l" defTabSz="685800" rtl="0" eaLnBrk="1" latinLnBrk="0" hangingPunct="1">
              <a:lnSpc>
                <a:spcPct val="90000"/>
              </a:lnSpc>
              <a:spcBef>
                <a:spcPts val="0"/>
              </a:spcBef>
              <a:spcAft>
                <a:spcPts val="300"/>
              </a:spcAft>
              <a:buFont typeface="Arial" panose="020B0604020202020204" pitchFamily="34" charset="0"/>
              <a:buChar char="•"/>
              <a:defRPr sz="1350" kern="1200">
                <a:solidFill>
                  <a:srgbClr val="404040"/>
                </a:solidFill>
                <a:latin typeface="Lucida Sans" panose="020B0602030504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a:t>Playing the red tees at Ashburnham with a handicap index of 20.8</a:t>
            </a:r>
          </a:p>
        </p:txBody>
      </p:sp>
    </p:spTree>
    <p:extLst>
      <p:ext uri="{BB962C8B-B14F-4D97-AF65-F5344CB8AC3E}">
        <p14:creationId xmlns:p14="http://schemas.microsoft.com/office/powerpoint/2010/main" val="2397828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53448"/>
            <a:ext cx="9144000" cy="685800"/>
          </a:xfrm>
          <a:solidFill>
            <a:srgbClr val="FFC000"/>
          </a:solidFill>
        </p:spPr>
        <p:txBody>
          <a:bodyPr/>
          <a:lstStyle/>
          <a:p>
            <a:r>
              <a:rPr lang="en-GB" dirty="0">
                <a:solidFill>
                  <a:schemeClr val="bg1"/>
                </a:solidFill>
                <a:latin typeface="Verdana" panose="020B0604030504040204" pitchFamily="34" charset="0"/>
                <a:ea typeface="Verdana" panose="020B0604030504040204" pitchFamily="34" charset="0"/>
              </a:rPr>
              <a:t>Competition Handicap Allowance</a:t>
            </a:r>
          </a:p>
        </p:txBody>
      </p:sp>
      <p:sp>
        <p:nvSpPr>
          <p:cNvPr id="3" name="Content Placeholder 2"/>
          <p:cNvSpPr>
            <a:spLocks noGrp="1"/>
          </p:cNvSpPr>
          <p:nvPr>
            <p:ph idx="1"/>
          </p:nvPr>
        </p:nvSpPr>
        <p:spPr>
          <a:xfrm>
            <a:off x="481535" y="2321109"/>
            <a:ext cx="4681481" cy="3473635"/>
          </a:xfrm>
        </p:spPr>
        <p:txBody>
          <a:bodyPr/>
          <a:lstStyle/>
          <a:p>
            <a:r>
              <a:rPr lang="en-GB" sz="1600" dirty="0">
                <a:solidFill>
                  <a:schemeClr val="tx1"/>
                </a:solidFill>
                <a:latin typeface="Verdana" panose="020B0604030504040204" pitchFamily="34" charset="0"/>
                <a:ea typeface="Verdana" panose="020B0604030504040204" pitchFamily="34" charset="0"/>
              </a:rPr>
              <a:t>In some circumstances you may need to adjust your course handicap depending on the format you are playing.</a:t>
            </a:r>
          </a:p>
          <a:p>
            <a:endParaRPr lang="en-GB" sz="1600" dirty="0">
              <a:solidFill>
                <a:schemeClr val="tx1"/>
              </a:solidFill>
              <a:latin typeface="Verdana" panose="020B0604030504040204" pitchFamily="34" charset="0"/>
              <a:ea typeface="Verdana" panose="020B0604030504040204" pitchFamily="34" charset="0"/>
            </a:endParaRPr>
          </a:p>
          <a:p>
            <a:r>
              <a:rPr lang="en-GB" sz="1600" dirty="0">
                <a:solidFill>
                  <a:schemeClr val="tx1"/>
                </a:solidFill>
                <a:latin typeface="Verdana" panose="020B0604030504040204" pitchFamily="34" charset="0"/>
                <a:ea typeface="Verdana" panose="020B0604030504040204" pitchFamily="34" charset="0"/>
              </a:rPr>
              <a:t>The majority of competition golf that you play will require an additional adjustment which helps with equity.</a:t>
            </a:r>
          </a:p>
          <a:p>
            <a:endParaRPr lang="en-GB" sz="1600" dirty="0">
              <a:solidFill>
                <a:schemeClr val="tx1"/>
              </a:solidFill>
              <a:latin typeface="Verdana" panose="020B0604030504040204" pitchFamily="34" charset="0"/>
              <a:ea typeface="Verdana" panose="020B0604030504040204" pitchFamily="34" charset="0"/>
            </a:endParaRPr>
          </a:p>
          <a:p>
            <a:r>
              <a:rPr lang="en-GB" sz="1600" dirty="0">
                <a:solidFill>
                  <a:schemeClr val="tx1"/>
                </a:solidFill>
                <a:latin typeface="Verdana" panose="020B0604030504040204" pitchFamily="34" charset="0"/>
                <a:ea typeface="Verdana" panose="020B0604030504040204" pitchFamily="34" charset="0"/>
              </a:rPr>
              <a:t>In many cases this will be applied automatically by the computer at the end of the round, but sometimes you may have to work that out. Be sure to check with the competition committee what the allowance is. </a:t>
            </a:r>
          </a:p>
          <a:p>
            <a:endParaRPr lang="en-GB" sz="1600" dirty="0">
              <a:solidFill>
                <a:schemeClr val="tx1"/>
              </a:solidFill>
              <a:latin typeface="Verdana" panose="020B0604030504040204" pitchFamily="34" charset="0"/>
              <a:ea typeface="Verdana" panose="020B0604030504040204" pitchFamily="34" charset="0"/>
            </a:endParaRPr>
          </a:p>
          <a:p>
            <a:pPr marL="214313" indent="-214313">
              <a:buFont typeface="Arial" panose="020B0604020202020204" pitchFamily="34" charset="0"/>
              <a:buChar char="•"/>
            </a:pPr>
            <a:endParaRPr lang="en-GB" dirty="0"/>
          </a:p>
          <a:p>
            <a:endParaRPr lang="en-GB" dirty="0"/>
          </a:p>
        </p:txBody>
      </p:sp>
      <p:pic>
        <p:nvPicPr>
          <p:cNvPr id="4" name="Picture 3"/>
          <p:cNvPicPr>
            <a:picLocks noChangeAspect="1"/>
          </p:cNvPicPr>
          <p:nvPr/>
        </p:nvPicPr>
        <p:blipFill>
          <a:blip r:embed="rId3"/>
          <a:stretch>
            <a:fillRect/>
          </a:stretch>
        </p:blipFill>
        <p:spPr>
          <a:xfrm>
            <a:off x="6090937" y="2170306"/>
            <a:ext cx="2551397" cy="189754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8687" y="207557"/>
            <a:ext cx="1859441" cy="739204"/>
          </a:xfrm>
          <a:prstGeom prst="rect">
            <a:avLst/>
          </a:prstGeom>
        </p:spPr>
      </p:pic>
    </p:spTree>
    <p:extLst>
      <p:ext uri="{BB962C8B-B14F-4D97-AF65-F5344CB8AC3E}">
        <p14:creationId xmlns:p14="http://schemas.microsoft.com/office/powerpoint/2010/main" val="2894170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25923"/>
            <a:ext cx="9144000" cy="494877"/>
          </a:xfrm>
          <a:solidFill>
            <a:srgbClr val="FFC000"/>
          </a:solidFill>
        </p:spPr>
        <p:txBody>
          <a:bodyPr/>
          <a:lstStyle/>
          <a:p>
            <a:r>
              <a:rPr lang="en-GB" dirty="0">
                <a:solidFill>
                  <a:schemeClr val="bg1"/>
                </a:solidFill>
                <a:latin typeface="Verdana" panose="020B0604030504040204" pitchFamily="34" charset="0"/>
                <a:ea typeface="Verdana" panose="020B0604030504040204" pitchFamily="34" charset="0"/>
              </a:rPr>
              <a:t>Competition Handicap Allowance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47351721"/>
              </p:ext>
            </p:extLst>
          </p:nvPr>
        </p:nvGraphicFramePr>
        <p:xfrm>
          <a:off x="691756" y="1617615"/>
          <a:ext cx="4957204" cy="5087986"/>
        </p:xfrm>
        <a:graphic>
          <a:graphicData uri="http://schemas.openxmlformats.org/drawingml/2006/table">
            <a:tbl>
              <a:tblPr firstRow="1" firstCol="1" bandRow="1">
                <a:tableStyleId>{5C22544A-7EE6-4342-B048-85BDC9FD1C3A}</a:tableStyleId>
              </a:tblPr>
              <a:tblGrid>
                <a:gridCol w="1049338">
                  <a:extLst>
                    <a:ext uri="{9D8B030D-6E8A-4147-A177-3AD203B41FA5}">
                      <a16:colId xmlns:a16="http://schemas.microsoft.com/office/drawing/2014/main" val="20000"/>
                    </a:ext>
                  </a:extLst>
                </a:gridCol>
                <a:gridCol w="1908993">
                  <a:extLst>
                    <a:ext uri="{9D8B030D-6E8A-4147-A177-3AD203B41FA5}">
                      <a16:colId xmlns:a16="http://schemas.microsoft.com/office/drawing/2014/main" val="20001"/>
                    </a:ext>
                  </a:extLst>
                </a:gridCol>
                <a:gridCol w="1998873">
                  <a:extLst>
                    <a:ext uri="{9D8B030D-6E8A-4147-A177-3AD203B41FA5}">
                      <a16:colId xmlns:a16="http://schemas.microsoft.com/office/drawing/2014/main" val="20002"/>
                    </a:ext>
                  </a:extLst>
                </a:gridCol>
              </a:tblGrid>
              <a:tr h="349202">
                <a:tc>
                  <a:txBody>
                    <a:bodyPr/>
                    <a:lstStyle/>
                    <a:p>
                      <a:pPr>
                        <a:lnSpc>
                          <a:spcPct val="115000"/>
                        </a:lnSpc>
                        <a:spcBef>
                          <a:spcPts val="100"/>
                        </a:spcBef>
                        <a:spcAft>
                          <a:spcPts val="100"/>
                        </a:spcAft>
                      </a:pPr>
                      <a:r>
                        <a:rPr lang="en-US" sz="1050" dirty="0">
                          <a:effectLst/>
                        </a:rPr>
                        <a:t>Format of Play</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nchor="ctr"/>
                </a:tc>
                <a:tc>
                  <a:txBody>
                    <a:bodyPr/>
                    <a:lstStyle/>
                    <a:p>
                      <a:pPr>
                        <a:lnSpc>
                          <a:spcPct val="115000"/>
                        </a:lnSpc>
                        <a:spcBef>
                          <a:spcPts val="100"/>
                        </a:spcBef>
                        <a:spcAft>
                          <a:spcPts val="100"/>
                        </a:spcAft>
                      </a:pPr>
                      <a:r>
                        <a:rPr lang="en-US" sz="1050" dirty="0">
                          <a:effectLst/>
                        </a:rPr>
                        <a:t>Type of Round</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nchor="ctr"/>
                </a:tc>
                <a:tc>
                  <a:txBody>
                    <a:bodyPr/>
                    <a:lstStyle/>
                    <a:p>
                      <a:pPr algn="ctr">
                        <a:lnSpc>
                          <a:spcPct val="115000"/>
                        </a:lnSpc>
                        <a:spcBef>
                          <a:spcPts val="100"/>
                        </a:spcBef>
                        <a:spcAft>
                          <a:spcPts val="100"/>
                        </a:spcAft>
                      </a:pPr>
                      <a:r>
                        <a:rPr lang="en-US" sz="1050">
                          <a:effectLst/>
                        </a:rPr>
                        <a:t>Recommended Handicap Allowance</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nchor="ctr"/>
                </a:tc>
                <a:extLst>
                  <a:ext uri="{0D108BD9-81ED-4DB2-BD59-A6C34878D82A}">
                    <a16:rowId xmlns:a16="http://schemas.microsoft.com/office/drawing/2014/main" val="10000"/>
                  </a:ext>
                </a:extLst>
              </a:tr>
              <a:tr h="169325">
                <a:tc>
                  <a:txBody>
                    <a:bodyPr/>
                    <a:lstStyle/>
                    <a:p>
                      <a:pPr>
                        <a:lnSpc>
                          <a:spcPct val="115000"/>
                        </a:lnSpc>
                        <a:spcBef>
                          <a:spcPts val="100"/>
                        </a:spcBef>
                        <a:spcAft>
                          <a:spcPts val="100"/>
                        </a:spcAft>
                      </a:pPr>
                      <a:r>
                        <a:rPr lang="en-US" sz="1050" dirty="0">
                          <a:effectLst/>
                        </a:rPr>
                        <a:t>Stroke play</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tc>
                  <a:txBody>
                    <a:bodyPr/>
                    <a:lstStyle/>
                    <a:p>
                      <a:pPr>
                        <a:lnSpc>
                          <a:spcPct val="115000"/>
                        </a:lnSpc>
                        <a:spcBef>
                          <a:spcPts val="100"/>
                        </a:spcBef>
                        <a:spcAft>
                          <a:spcPts val="100"/>
                        </a:spcAft>
                      </a:pPr>
                      <a:r>
                        <a:rPr lang="en-US" sz="1050">
                          <a:effectLst/>
                        </a:rPr>
                        <a:t>Individual</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tc>
                  <a:txBody>
                    <a:bodyPr/>
                    <a:lstStyle/>
                    <a:p>
                      <a:pPr algn="ctr">
                        <a:lnSpc>
                          <a:spcPct val="115000"/>
                        </a:lnSpc>
                        <a:spcBef>
                          <a:spcPts val="100"/>
                        </a:spcBef>
                        <a:spcAft>
                          <a:spcPts val="100"/>
                        </a:spcAft>
                      </a:pPr>
                      <a:r>
                        <a:rPr lang="en-US" sz="1050">
                          <a:effectLst/>
                        </a:rPr>
                        <a:t>95%</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extLst>
                  <a:ext uri="{0D108BD9-81ED-4DB2-BD59-A6C34878D82A}">
                    <a16:rowId xmlns:a16="http://schemas.microsoft.com/office/drawing/2014/main" val="10001"/>
                  </a:ext>
                </a:extLst>
              </a:tr>
              <a:tr h="169325">
                <a:tc>
                  <a:txBody>
                    <a:bodyPr/>
                    <a:lstStyle/>
                    <a:p>
                      <a:pPr>
                        <a:lnSpc>
                          <a:spcPct val="115000"/>
                        </a:lnSpc>
                        <a:spcBef>
                          <a:spcPts val="100"/>
                        </a:spcBef>
                        <a:spcAft>
                          <a:spcPts val="100"/>
                        </a:spcAft>
                      </a:pPr>
                      <a:r>
                        <a:rPr lang="en-US" sz="1050" dirty="0">
                          <a:effectLst/>
                        </a:rPr>
                        <a:t> </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tc>
                  <a:txBody>
                    <a:bodyPr/>
                    <a:lstStyle/>
                    <a:p>
                      <a:pPr>
                        <a:lnSpc>
                          <a:spcPct val="115000"/>
                        </a:lnSpc>
                        <a:spcBef>
                          <a:spcPts val="100"/>
                        </a:spcBef>
                        <a:spcAft>
                          <a:spcPts val="100"/>
                        </a:spcAft>
                      </a:pPr>
                      <a:r>
                        <a:rPr lang="en-US" sz="1050" dirty="0">
                          <a:effectLst/>
                        </a:rPr>
                        <a:t>Individual </a:t>
                      </a:r>
                      <a:r>
                        <a:rPr lang="en-US" sz="1050" dirty="0" err="1">
                          <a:effectLst/>
                        </a:rPr>
                        <a:t>Stableford</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tc>
                  <a:txBody>
                    <a:bodyPr/>
                    <a:lstStyle/>
                    <a:p>
                      <a:pPr algn="ctr">
                        <a:lnSpc>
                          <a:spcPct val="115000"/>
                        </a:lnSpc>
                        <a:spcBef>
                          <a:spcPts val="100"/>
                        </a:spcBef>
                        <a:spcAft>
                          <a:spcPts val="100"/>
                        </a:spcAft>
                      </a:pPr>
                      <a:r>
                        <a:rPr lang="en-US" sz="1050">
                          <a:effectLst/>
                        </a:rPr>
                        <a:t>95%</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extLst>
                  <a:ext uri="{0D108BD9-81ED-4DB2-BD59-A6C34878D82A}">
                    <a16:rowId xmlns:a16="http://schemas.microsoft.com/office/drawing/2014/main" val="10002"/>
                  </a:ext>
                </a:extLst>
              </a:tr>
              <a:tr h="169325">
                <a:tc>
                  <a:txBody>
                    <a:bodyPr/>
                    <a:lstStyle/>
                    <a:p>
                      <a:pPr>
                        <a:lnSpc>
                          <a:spcPct val="115000"/>
                        </a:lnSpc>
                        <a:spcBef>
                          <a:spcPts val="100"/>
                        </a:spcBef>
                        <a:spcAft>
                          <a:spcPts val="100"/>
                        </a:spcAft>
                      </a:pPr>
                      <a:r>
                        <a:rPr lang="en-US" sz="1050" dirty="0">
                          <a:effectLst/>
                        </a:rPr>
                        <a:t> </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tc>
                  <a:txBody>
                    <a:bodyPr/>
                    <a:lstStyle/>
                    <a:p>
                      <a:pPr>
                        <a:lnSpc>
                          <a:spcPct val="115000"/>
                        </a:lnSpc>
                        <a:spcBef>
                          <a:spcPts val="100"/>
                        </a:spcBef>
                        <a:spcAft>
                          <a:spcPts val="100"/>
                        </a:spcAft>
                      </a:pPr>
                      <a:r>
                        <a:rPr lang="en-US" sz="1050" dirty="0">
                          <a:effectLst/>
                        </a:rPr>
                        <a:t>Individual Par/Bogey</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tc>
                  <a:txBody>
                    <a:bodyPr/>
                    <a:lstStyle/>
                    <a:p>
                      <a:pPr algn="ctr">
                        <a:lnSpc>
                          <a:spcPct val="115000"/>
                        </a:lnSpc>
                        <a:spcBef>
                          <a:spcPts val="100"/>
                        </a:spcBef>
                        <a:spcAft>
                          <a:spcPts val="100"/>
                        </a:spcAft>
                      </a:pPr>
                      <a:r>
                        <a:rPr lang="en-US" sz="1050">
                          <a:effectLst/>
                        </a:rPr>
                        <a:t>95%</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extLst>
                  <a:ext uri="{0D108BD9-81ED-4DB2-BD59-A6C34878D82A}">
                    <a16:rowId xmlns:a16="http://schemas.microsoft.com/office/drawing/2014/main" val="10003"/>
                  </a:ext>
                </a:extLst>
              </a:tr>
              <a:tr h="169325">
                <a:tc>
                  <a:txBody>
                    <a:bodyPr/>
                    <a:lstStyle/>
                    <a:p>
                      <a:pPr>
                        <a:lnSpc>
                          <a:spcPct val="115000"/>
                        </a:lnSpc>
                        <a:spcBef>
                          <a:spcPts val="100"/>
                        </a:spcBef>
                        <a:spcAft>
                          <a:spcPts val="100"/>
                        </a:spcAft>
                      </a:pPr>
                      <a:r>
                        <a:rPr lang="en-US" sz="1050" dirty="0">
                          <a:effectLst/>
                        </a:rPr>
                        <a:t> </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tc>
                  <a:txBody>
                    <a:bodyPr/>
                    <a:lstStyle/>
                    <a:p>
                      <a:pPr>
                        <a:lnSpc>
                          <a:spcPct val="115000"/>
                        </a:lnSpc>
                        <a:spcBef>
                          <a:spcPts val="100"/>
                        </a:spcBef>
                        <a:spcAft>
                          <a:spcPts val="100"/>
                        </a:spcAft>
                      </a:pPr>
                      <a:r>
                        <a:rPr lang="en-US" sz="1050" dirty="0">
                          <a:effectLst/>
                        </a:rPr>
                        <a:t>Individual Maximum Score</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tc>
                  <a:txBody>
                    <a:bodyPr/>
                    <a:lstStyle/>
                    <a:p>
                      <a:pPr algn="ctr">
                        <a:lnSpc>
                          <a:spcPct val="115000"/>
                        </a:lnSpc>
                        <a:spcBef>
                          <a:spcPts val="100"/>
                        </a:spcBef>
                        <a:spcAft>
                          <a:spcPts val="100"/>
                        </a:spcAft>
                      </a:pPr>
                      <a:r>
                        <a:rPr lang="en-US" sz="1050">
                          <a:effectLst/>
                        </a:rPr>
                        <a:t>95%</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extLst>
                  <a:ext uri="{0D108BD9-81ED-4DB2-BD59-A6C34878D82A}">
                    <a16:rowId xmlns:a16="http://schemas.microsoft.com/office/drawing/2014/main" val="10004"/>
                  </a:ext>
                </a:extLst>
              </a:tr>
              <a:tr h="169325">
                <a:tc>
                  <a:txBody>
                    <a:bodyPr/>
                    <a:lstStyle/>
                    <a:p>
                      <a:pPr>
                        <a:lnSpc>
                          <a:spcPct val="115000"/>
                        </a:lnSpc>
                        <a:spcBef>
                          <a:spcPts val="100"/>
                        </a:spcBef>
                        <a:spcAft>
                          <a:spcPts val="100"/>
                        </a:spcAft>
                      </a:pPr>
                      <a:r>
                        <a:rPr lang="en-US" sz="1050" dirty="0">
                          <a:effectLst/>
                        </a:rPr>
                        <a:t> </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tc>
                  <a:txBody>
                    <a:bodyPr/>
                    <a:lstStyle/>
                    <a:p>
                      <a:pPr>
                        <a:lnSpc>
                          <a:spcPct val="115000"/>
                        </a:lnSpc>
                        <a:spcBef>
                          <a:spcPts val="100"/>
                        </a:spcBef>
                        <a:spcAft>
                          <a:spcPts val="100"/>
                        </a:spcAft>
                      </a:pPr>
                      <a:r>
                        <a:rPr lang="en-US" sz="1050" dirty="0">
                          <a:effectLst/>
                        </a:rPr>
                        <a:t>Four-Ball</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tc>
                  <a:txBody>
                    <a:bodyPr/>
                    <a:lstStyle/>
                    <a:p>
                      <a:pPr algn="ctr">
                        <a:lnSpc>
                          <a:spcPct val="115000"/>
                        </a:lnSpc>
                        <a:spcBef>
                          <a:spcPts val="100"/>
                        </a:spcBef>
                        <a:spcAft>
                          <a:spcPts val="100"/>
                        </a:spcAft>
                      </a:pPr>
                      <a:r>
                        <a:rPr lang="en-US" sz="1050">
                          <a:effectLst/>
                        </a:rPr>
                        <a:t>85%</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extLst>
                  <a:ext uri="{0D108BD9-81ED-4DB2-BD59-A6C34878D82A}">
                    <a16:rowId xmlns:a16="http://schemas.microsoft.com/office/drawing/2014/main" val="10005"/>
                  </a:ext>
                </a:extLst>
              </a:tr>
              <a:tr h="169325">
                <a:tc>
                  <a:txBody>
                    <a:bodyPr/>
                    <a:lstStyle/>
                    <a:p>
                      <a:pPr>
                        <a:lnSpc>
                          <a:spcPct val="115000"/>
                        </a:lnSpc>
                        <a:spcBef>
                          <a:spcPts val="100"/>
                        </a:spcBef>
                        <a:spcAft>
                          <a:spcPts val="100"/>
                        </a:spcAft>
                      </a:pPr>
                      <a:r>
                        <a:rPr lang="en-US" sz="1050" dirty="0">
                          <a:effectLst/>
                        </a:rPr>
                        <a:t> </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tc>
                  <a:txBody>
                    <a:bodyPr/>
                    <a:lstStyle/>
                    <a:p>
                      <a:pPr>
                        <a:lnSpc>
                          <a:spcPct val="115000"/>
                        </a:lnSpc>
                        <a:spcBef>
                          <a:spcPts val="100"/>
                        </a:spcBef>
                        <a:spcAft>
                          <a:spcPts val="100"/>
                        </a:spcAft>
                      </a:pPr>
                      <a:r>
                        <a:rPr lang="en-US" sz="1050" dirty="0">
                          <a:effectLst/>
                        </a:rPr>
                        <a:t>Four-Ball </a:t>
                      </a:r>
                      <a:r>
                        <a:rPr lang="en-US" sz="1050" dirty="0" err="1">
                          <a:effectLst/>
                        </a:rPr>
                        <a:t>Stableford</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tc>
                  <a:txBody>
                    <a:bodyPr/>
                    <a:lstStyle/>
                    <a:p>
                      <a:pPr algn="ctr">
                        <a:lnSpc>
                          <a:spcPct val="115000"/>
                        </a:lnSpc>
                        <a:spcBef>
                          <a:spcPts val="100"/>
                        </a:spcBef>
                        <a:spcAft>
                          <a:spcPts val="100"/>
                        </a:spcAft>
                      </a:pPr>
                      <a:r>
                        <a:rPr lang="en-US" sz="1050" dirty="0">
                          <a:effectLst/>
                        </a:rPr>
                        <a:t>85%</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extLst>
                  <a:ext uri="{0D108BD9-81ED-4DB2-BD59-A6C34878D82A}">
                    <a16:rowId xmlns:a16="http://schemas.microsoft.com/office/drawing/2014/main" val="10006"/>
                  </a:ext>
                </a:extLst>
              </a:tr>
              <a:tr h="169325">
                <a:tc>
                  <a:txBody>
                    <a:bodyPr/>
                    <a:lstStyle/>
                    <a:p>
                      <a:pPr>
                        <a:lnSpc>
                          <a:spcPct val="115000"/>
                        </a:lnSpc>
                        <a:spcBef>
                          <a:spcPts val="100"/>
                        </a:spcBef>
                        <a:spcAft>
                          <a:spcPts val="100"/>
                        </a:spcAft>
                      </a:pPr>
                      <a:r>
                        <a:rPr lang="en-US" sz="1050" dirty="0">
                          <a:effectLst/>
                        </a:rPr>
                        <a:t> </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tc>
                  <a:txBody>
                    <a:bodyPr/>
                    <a:lstStyle/>
                    <a:p>
                      <a:pPr>
                        <a:lnSpc>
                          <a:spcPct val="115000"/>
                        </a:lnSpc>
                        <a:spcBef>
                          <a:spcPts val="100"/>
                        </a:spcBef>
                        <a:spcAft>
                          <a:spcPts val="100"/>
                        </a:spcAft>
                      </a:pPr>
                      <a:r>
                        <a:rPr lang="en-US" sz="1050" dirty="0">
                          <a:effectLst/>
                        </a:rPr>
                        <a:t>Four-Ball Par/Bogey</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tc>
                  <a:txBody>
                    <a:bodyPr/>
                    <a:lstStyle/>
                    <a:p>
                      <a:pPr algn="ctr">
                        <a:lnSpc>
                          <a:spcPct val="115000"/>
                        </a:lnSpc>
                        <a:spcBef>
                          <a:spcPts val="100"/>
                        </a:spcBef>
                        <a:spcAft>
                          <a:spcPts val="100"/>
                        </a:spcAft>
                      </a:pPr>
                      <a:r>
                        <a:rPr lang="en-US" sz="1050">
                          <a:effectLst/>
                        </a:rPr>
                        <a:t>90% </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extLst>
                  <a:ext uri="{0D108BD9-81ED-4DB2-BD59-A6C34878D82A}">
                    <a16:rowId xmlns:a16="http://schemas.microsoft.com/office/drawing/2014/main" val="10007"/>
                  </a:ext>
                </a:extLst>
              </a:tr>
              <a:tr h="169325">
                <a:tc>
                  <a:txBody>
                    <a:bodyPr/>
                    <a:lstStyle/>
                    <a:p>
                      <a:pPr>
                        <a:lnSpc>
                          <a:spcPct val="115000"/>
                        </a:lnSpc>
                        <a:spcBef>
                          <a:spcPts val="100"/>
                        </a:spcBef>
                        <a:spcAft>
                          <a:spcPts val="100"/>
                        </a:spcAft>
                      </a:pPr>
                      <a:r>
                        <a:rPr lang="en-US" sz="1050">
                          <a:effectLst/>
                        </a:rPr>
                        <a:t>Match play</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tc>
                  <a:txBody>
                    <a:bodyPr/>
                    <a:lstStyle/>
                    <a:p>
                      <a:pPr>
                        <a:lnSpc>
                          <a:spcPct val="115000"/>
                        </a:lnSpc>
                        <a:spcBef>
                          <a:spcPts val="100"/>
                        </a:spcBef>
                        <a:spcAft>
                          <a:spcPts val="100"/>
                        </a:spcAft>
                      </a:pPr>
                      <a:r>
                        <a:rPr lang="en-US" sz="1050" dirty="0">
                          <a:effectLst/>
                        </a:rPr>
                        <a:t>Individual</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tc>
                  <a:txBody>
                    <a:bodyPr/>
                    <a:lstStyle/>
                    <a:p>
                      <a:pPr algn="ctr">
                        <a:lnSpc>
                          <a:spcPct val="115000"/>
                        </a:lnSpc>
                        <a:spcBef>
                          <a:spcPts val="100"/>
                        </a:spcBef>
                        <a:spcAft>
                          <a:spcPts val="100"/>
                        </a:spcAft>
                      </a:pPr>
                      <a:r>
                        <a:rPr lang="en-US" sz="1050">
                          <a:effectLst/>
                        </a:rPr>
                        <a:t>100%</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extLst>
                  <a:ext uri="{0D108BD9-81ED-4DB2-BD59-A6C34878D82A}">
                    <a16:rowId xmlns:a16="http://schemas.microsoft.com/office/drawing/2014/main" val="10008"/>
                  </a:ext>
                </a:extLst>
              </a:tr>
              <a:tr h="169325">
                <a:tc>
                  <a:txBody>
                    <a:bodyPr/>
                    <a:lstStyle/>
                    <a:p>
                      <a:pPr>
                        <a:lnSpc>
                          <a:spcPct val="115000"/>
                        </a:lnSpc>
                        <a:spcBef>
                          <a:spcPts val="100"/>
                        </a:spcBef>
                        <a:spcAft>
                          <a:spcPts val="100"/>
                        </a:spcAft>
                      </a:pPr>
                      <a:r>
                        <a:rPr lang="en-US" sz="1050">
                          <a:effectLst/>
                        </a:rPr>
                        <a:t> </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tc>
                  <a:txBody>
                    <a:bodyPr/>
                    <a:lstStyle/>
                    <a:p>
                      <a:pPr>
                        <a:lnSpc>
                          <a:spcPct val="115000"/>
                        </a:lnSpc>
                        <a:spcBef>
                          <a:spcPts val="100"/>
                        </a:spcBef>
                        <a:spcAft>
                          <a:spcPts val="100"/>
                        </a:spcAft>
                      </a:pPr>
                      <a:r>
                        <a:rPr lang="en-US" sz="1050" dirty="0">
                          <a:effectLst/>
                        </a:rPr>
                        <a:t>Four-Ball</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tc>
                  <a:txBody>
                    <a:bodyPr/>
                    <a:lstStyle/>
                    <a:p>
                      <a:pPr algn="ctr">
                        <a:lnSpc>
                          <a:spcPct val="115000"/>
                        </a:lnSpc>
                        <a:spcBef>
                          <a:spcPts val="100"/>
                        </a:spcBef>
                        <a:spcAft>
                          <a:spcPts val="100"/>
                        </a:spcAft>
                      </a:pPr>
                      <a:r>
                        <a:rPr lang="en-US" sz="1050">
                          <a:effectLst/>
                        </a:rPr>
                        <a:t>90%</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extLst>
                  <a:ext uri="{0D108BD9-81ED-4DB2-BD59-A6C34878D82A}">
                    <a16:rowId xmlns:a16="http://schemas.microsoft.com/office/drawing/2014/main" val="10009"/>
                  </a:ext>
                </a:extLst>
              </a:tr>
              <a:tr h="342250">
                <a:tc>
                  <a:txBody>
                    <a:bodyPr/>
                    <a:lstStyle/>
                    <a:p>
                      <a:pPr>
                        <a:lnSpc>
                          <a:spcPct val="115000"/>
                        </a:lnSpc>
                        <a:spcBef>
                          <a:spcPts val="100"/>
                        </a:spcBef>
                        <a:spcAft>
                          <a:spcPts val="100"/>
                        </a:spcAft>
                      </a:pPr>
                      <a:r>
                        <a:rPr lang="en-US" sz="1050">
                          <a:effectLst/>
                        </a:rPr>
                        <a:t>Other</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tc>
                  <a:txBody>
                    <a:bodyPr/>
                    <a:lstStyle/>
                    <a:p>
                      <a:pPr>
                        <a:lnSpc>
                          <a:spcPct val="115000"/>
                        </a:lnSpc>
                        <a:spcBef>
                          <a:spcPts val="100"/>
                        </a:spcBef>
                        <a:spcAft>
                          <a:spcPts val="100"/>
                        </a:spcAft>
                      </a:pPr>
                      <a:r>
                        <a:rPr lang="en-US" sz="1050" dirty="0">
                          <a:effectLst/>
                        </a:rPr>
                        <a:t>Foursomes </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tc>
                  <a:txBody>
                    <a:bodyPr/>
                    <a:lstStyle/>
                    <a:p>
                      <a:pPr algn="ctr">
                        <a:lnSpc>
                          <a:spcPct val="115000"/>
                        </a:lnSpc>
                        <a:spcBef>
                          <a:spcPts val="100"/>
                        </a:spcBef>
                        <a:spcAft>
                          <a:spcPts val="100"/>
                        </a:spcAft>
                      </a:pPr>
                      <a:r>
                        <a:rPr lang="en-US" sz="1050">
                          <a:effectLst/>
                        </a:rPr>
                        <a:t>50% of combined team handicap</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extLst>
                  <a:ext uri="{0D108BD9-81ED-4DB2-BD59-A6C34878D82A}">
                    <a16:rowId xmlns:a16="http://schemas.microsoft.com/office/drawing/2014/main" val="10010"/>
                  </a:ext>
                </a:extLst>
              </a:tr>
              <a:tr h="349202">
                <a:tc>
                  <a:txBody>
                    <a:bodyPr/>
                    <a:lstStyle/>
                    <a:p>
                      <a:pPr>
                        <a:lnSpc>
                          <a:spcPct val="115000"/>
                        </a:lnSpc>
                        <a:spcBef>
                          <a:spcPts val="100"/>
                        </a:spcBef>
                        <a:spcAft>
                          <a:spcPts val="100"/>
                        </a:spcAft>
                      </a:pPr>
                      <a:r>
                        <a:rPr lang="en-US" sz="1050">
                          <a:effectLst/>
                        </a:rPr>
                        <a:t> </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tc>
                  <a:txBody>
                    <a:bodyPr/>
                    <a:lstStyle/>
                    <a:p>
                      <a:pPr>
                        <a:lnSpc>
                          <a:spcPct val="115000"/>
                        </a:lnSpc>
                        <a:spcBef>
                          <a:spcPts val="100"/>
                        </a:spcBef>
                        <a:spcAft>
                          <a:spcPts val="100"/>
                        </a:spcAft>
                      </a:pPr>
                      <a:r>
                        <a:rPr lang="en-US" sz="1050" dirty="0" err="1">
                          <a:effectLst/>
                        </a:rPr>
                        <a:t>Greensomes</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tc>
                  <a:txBody>
                    <a:bodyPr/>
                    <a:lstStyle/>
                    <a:p>
                      <a:pPr algn="ctr">
                        <a:lnSpc>
                          <a:spcPct val="115000"/>
                        </a:lnSpc>
                        <a:spcBef>
                          <a:spcPts val="100"/>
                        </a:spcBef>
                        <a:spcAft>
                          <a:spcPts val="100"/>
                        </a:spcAft>
                      </a:pPr>
                      <a:r>
                        <a:rPr lang="en-US" sz="1050">
                          <a:effectLst/>
                        </a:rPr>
                        <a:t>60% low handicap + 40% high handicap</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extLst>
                  <a:ext uri="{0D108BD9-81ED-4DB2-BD59-A6C34878D82A}">
                    <a16:rowId xmlns:a16="http://schemas.microsoft.com/office/drawing/2014/main" val="10011"/>
                  </a:ext>
                </a:extLst>
              </a:tr>
              <a:tr h="349202">
                <a:tc>
                  <a:txBody>
                    <a:bodyPr/>
                    <a:lstStyle/>
                    <a:p>
                      <a:pPr>
                        <a:lnSpc>
                          <a:spcPct val="115000"/>
                        </a:lnSpc>
                        <a:spcBef>
                          <a:spcPts val="100"/>
                        </a:spcBef>
                        <a:spcAft>
                          <a:spcPts val="100"/>
                        </a:spcAft>
                      </a:pPr>
                      <a:r>
                        <a:rPr lang="en-US" sz="1050">
                          <a:effectLst/>
                        </a:rPr>
                        <a:t> </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tc>
                  <a:txBody>
                    <a:bodyPr/>
                    <a:lstStyle/>
                    <a:p>
                      <a:pPr>
                        <a:lnSpc>
                          <a:spcPct val="115000"/>
                        </a:lnSpc>
                        <a:spcBef>
                          <a:spcPts val="100"/>
                        </a:spcBef>
                        <a:spcAft>
                          <a:spcPts val="100"/>
                        </a:spcAft>
                      </a:pPr>
                      <a:r>
                        <a:rPr lang="en-US" sz="1050" dirty="0">
                          <a:effectLst/>
                        </a:rPr>
                        <a:t>Pinehurst/Chapman</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tc>
                  <a:txBody>
                    <a:bodyPr/>
                    <a:lstStyle/>
                    <a:p>
                      <a:pPr algn="ctr">
                        <a:lnSpc>
                          <a:spcPct val="115000"/>
                        </a:lnSpc>
                        <a:spcBef>
                          <a:spcPts val="100"/>
                        </a:spcBef>
                        <a:spcAft>
                          <a:spcPts val="100"/>
                        </a:spcAft>
                      </a:pPr>
                      <a:r>
                        <a:rPr lang="en-US" sz="1050">
                          <a:effectLst/>
                        </a:rPr>
                        <a:t>60% low handicap + 40% high handicap</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extLst>
                  <a:ext uri="{0D108BD9-81ED-4DB2-BD59-A6C34878D82A}">
                    <a16:rowId xmlns:a16="http://schemas.microsoft.com/office/drawing/2014/main" val="10012"/>
                  </a:ext>
                </a:extLst>
              </a:tr>
              <a:tr h="169325">
                <a:tc>
                  <a:txBody>
                    <a:bodyPr/>
                    <a:lstStyle/>
                    <a:p>
                      <a:pPr>
                        <a:lnSpc>
                          <a:spcPct val="115000"/>
                        </a:lnSpc>
                        <a:spcBef>
                          <a:spcPts val="100"/>
                        </a:spcBef>
                        <a:spcAft>
                          <a:spcPts val="100"/>
                        </a:spcAft>
                      </a:pPr>
                      <a:r>
                        <a:rPr lang="en-US" sz="1050">
                          <a:effectLst/>
                        </a:rPr>
                        <a:t> </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tc>
                  <a:txBody>
                    <a:bodyPr/>
                    <a:lstStyle/>
                    <a:p>
                      <a:pPr>
                        <a:lnSpc>
                          <a:spcPct val="115000"/>
                        </a:lnSpc>
                        <a:spcBef>
                          <a:spcPts val="100"/>
                        </a:spcBef>
                        <a:spcAft>
                          <a:spcPts val="100"/>
                        </a:spcAft>
                      </a:pPr>
                      <a:r>
                        <a:rPr lang="en-US" sz="1050" dirty="0">
                          <a:effectLst/>
                        </a:rPr>
                        <a:t>Best 1 of 4 stroke play</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tc>
                  <a:txBody>
                    <a:bodyPr/>
                    <a:lstStyle/>
                    <a:p>
                      <a:pPr algn="ctr">
                        <a:lnSpc>
                          <a:spcPct val="115000"/>
                        </a:lnSpc>
                        <a:spcBef>
                          <a:spcPts val="100"/>
                        </a:spcBef>
                        <a:spcAft>
                          <a:spcPts val="100"/>
                        </a:spcAft>
                      </a:pPr>
                      <a:r>
                        <a:rPr lang="en-US" sz="1050">
                          <a:effectLst/>
                        </a:rPr>
                        <a:t>75%</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extLst>
                  <a:ext uri="{0D108BD9-81ED-4DB2-BD59-A6C34878D82A}">
                    <a16:rowId xmlns:a16="http://schemas.microsoft.com/office/drawing/2014/main" val="10013"/>
                  </a:ext>
                </a:extLst>
              </a:tr>
              <a:tr h="169325">
                <a:tc>
                  <a:txBody>
                    <a:bodyPr/>
                    <a:lstStyle/>
                    <a:p>
                      <a:pPr>
                        <a:lnSpc>
                          <a:spcPct val="115000"/>
                        </a:lnSpc>
                        <a:spcBef>
                          <a:spcPts val="100"/>
                        </a:spcBef>
                        <a:spcAft>
                          <a:spcPts val="100"/>
                        </a:spcAft>
                      </a:pPr>
                      <a:r>
                        <a:rPr lang="en-US" sz="1050">
                          <a:effectLst/>
                        </a:rPr>
                        <a:t> </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tc>
                  <a:txBody>
                    <a:bodyPr/>
                    <a:lstStyle/>
                    <a:p>
                      <a:pPr>
                        <a:lnSpc>
                          <a:spcPct val="115000"/>
                        </a:lnSpc>
                        <a:spcBef>
                          <a:spcPts val="100"/>
                        </a:spcBef>
                        <a:spcAft>
                          <a:spcPts val="100"/>
                        </a:spcAft>
                      </a:pPr>
                      <a:r>
                        <a:rPr lang="en-US" sz="1050" dirty="0">
                          <a:effectLst/>
                        </a:rPr>
                        <a:t>Best 2 of 4 stroke play</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tc>
                  <a:txBody>
                    <a:bodyPr/>
                    <a:lstStyle/>
                    <a:p>
                      <a:pPr algn="ctr">
                        <a:lnSpc>
                          <a:spcPct val="115000"/>
                        </a:lnSpc>
                        <a:spcBef>
                          <a:spcPts val="100"/>
                        </a:spcBef>
                        <a:spcAft>
                          <a:spcPts val="100"/>
                        </a:spcAft>
                      </a:pPr>
                      <a:r>
                        <a:rPr lang="en-US" sz="1050" dirty="0">
                          <a:effectLst/>
                        </a:rPr>
                        <a:t>85%</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extLst>
                  <a:ext uri="{0D108BD9-81ED-4DB2-BD59-A6C34878D82A}">
                    <a16:rowId xmlns:a16="http://schemas.microsoft.com/office/drawing/2014/main" val="10014"/>
                  </a:ext>
                </a:extLst>
              </a:tr>
              <a:tr h="169325">
                <a:tc>
                  <a:txBody>
                    <a:bodyPr/>
                    <a:lstStyle/>
                    <a:p>
                      <a:pPr>
                        <a:lnSpc>
                          <a:spcPct val="115000"/>
                        </a:lnSpc>
                        <a:spcBef>
                          <a:spcPts val="100"/>
                        </a:spcBef>
                        <a:spcAft>
                          <a:spcPts val="100"/>
                        </a:spcAft>
                      </a:pPr>
                      <a:r>
                        <a:rPr lang="en-US" sz="1050">
                          <a:effectLst/>
                        </a:rPr>
                        <a:t> </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tc>
                  <a:txBody>
                    <a:bodyPr/>
                    <a:lstStyle/>
                    <a:p>
                      <a:pPr>
                        <a:lnSpc>
                          <a:spcPct val="115000"/>
                        </a:lnSpc>
                        <a:spcBef>
                          <a:spcPts val="100"/>
                        </a:spcBef>
                        <a:spcAft>
                          <a:spcPts val="100"/>
                        </a:spcAft>
                      </a:pPr>
                      <a:r>
                        <a:rPr lang="en-US" sz="1050" dirty="0">
                          <a:effectLst/>
                        </a:rPr>
                        <a:t>Best 3 of 4 stroke play</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tc>
                  <a:txBody>
                    <a:bodyPr/>
                    <a:lstStyle/>
                    <a:p>
                      <a:pPr algn="ctr">
                        <a:lnSpc>
                          <a:spcPct val="115000"/>
                        </a:lnSpc>
                        <a:spcBef>
                          <a:spcPts val="100"/>
                        </a:spcBef>
                        <a:spcAft>
                          <a:spcPts val="100"/>
                        </a:spcAft>
                      </a:pPr>
                      <a:r>
                        <a:rPr lang="en-US" sz="1050" dirty="0">
                          <a:effectLst/>
                        </a:rPr>
                        <a:t>100%</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extLst>
                  <a:ext uri="{0D108BD9-81ED-4DB2-BD59-A6C34878D82A}">
                    <a16:rowId xmlns:a16="http://schemas.microsoft.com/office/drawing/2014/main" val="10015"/>
                  </a:ext>
                </a:extLst>
              </a:tr>
              <a:tr h="169325">
                <a:tc>
                  <a:txBody>
                    <a:bodyPr/>
                    <a:lstStyle/>
                    <a:p>
                      <a:pPr>
                        <a:lnSpc>
                          <a:spcPct val="115000"/>
                        </a:lnSpc>
                        <a:spcBef>
                          <a:spcPts val="100"/>
                        </a:spcBef>
                        <a:spcAft>
                          <a:spcPts val="100"/>
                        </a:spcAft>
                      </a:pPr>
                      <a:r>
                        <a:rPr lang="en-US" sz="1050">
                          <a:effectLst/>
                        </a:rPr>
                        <a:t> </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tc>
                  <a:txBody>
                    <a:bodyPr/>
                    <a:lstStyle/>
                    <a:p>
                      <a:pPr>
                        <a:lnSpc>
                          <a:spcPct val="115000"/>
                        </a:lnSpc>
                        <a:spcBef>
                          <a:spcPts val="100"/>
                        </a:spcBef>
                        <a:spcAft>
                          <a:spcPts val="100"/>
                        </a:spcAft>
                      </a:pPr>
                      <a:r>
                        <a:rPr lang="en-US" sz="1050" dirty="0">
                          <a:effectLst/>
                        </a:rPr>
                        <a:t>All 4 of 4 stroke play</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tc>
                  <a:txBody>
                    <a:bodyPr/>
                    <a:lstStyle/>
                    <a:p>
                      <a:pPr algn="ctr">
                        <a:lnSpc>
                          <a:spcPct val="115000"/>
                        </a:lnSpc>
                        <a:spcBef>
                          <a:spcPts val="100"/>
                        </a:spcBef>
                        <a:spcAft>
                          <a:spcPts val="100"/>
                        </a:spcAft>
                      </a:pPr>
                      <a:r>
                        <a:rPr lang="en-US" sz="1050" dirty="0">
                          <a:effectLst/>
                        </a:rPr>
                        <a:t>100%</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extLst>
                  <a:ext uri="{0D108BD9-81ED-4DB2-BD59-A6C34878D82A}">
                    <a16:rowId xmlns:a16="http://schemas.microsoft.com/office/drawing/2014/main" val="10016"/>
                  </a:ext>
                </a:extLst>
              </a:tr>
              <a:tr h="374030">
                <a:tc>
                  <a:txBody>
                    <a:bodyPr/>
                    <a:lstStyle/>
                    <a:p>
                      <a:pPr>
                        <a:lnSpc>
                          <a:spcPct val="115000"/>
                        </a:lnSpc>
                        <a:spcBef>
                          <a:spcPts val="100"/>
                        </a:spcBef>
                        <a:spcAft>
                          <a:spcPts val="100"/>
                        </a:spcAft>
                      </a:pPr>
                      <a:r>
                        <a:rPr lang="en-US" sz="1050">
                          <a:effectLst/>
                        </a:rPr>
                        <a:t> </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tc>
                  <a:txBody>
                    <a:bodyPr/>
                    <a:lstStyle/>
                    <a:p>
                      <a:pPr>
                        <a:lnSpc>
                          <a:spcPct val="115000"/>
                        </a:lnSpc>
                        <a:spcBef>
                          <a:spcPts val="100"/>
                        </a:spcBef>
                        <a:spcAft>
                          <a:spcPts val="100"/>
                        </a:spcAft>
                      </a:pPr>
                      <a:r>
                        <a:rPr lang="en-US" sz="1050" dirty="0">
                          <a:effectLst/>
                        </a:rPr>
                        <a:t>Scramble (4 players)</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nchor="ctr"/>
                </a:tc>
                <a:tc>
                  <a:txBody>
                    <a:bodyPr/>
                    <a:lstStyle/>
                    <a:p>
                      <a:pPr algn="ctr">
                        <a:lnSpc>
                          <a:spcPct val="115000"/>
                        </a:lnSpc>
                        <a:spcBef>
                          <a:spcPts val="100"/>
                        </a:spcBef>
                        <a:spcAft>
                          <a:spcPts val="100"/>
                        </a:spcAft>
                      </a:pPr>
                      <a:r>
                        <a:rPr lang="en-US" sz="1050" dirty="0">
                          <a:effectLst/>
                        </a:rPr>
                        <a:t>25%/20%/15%/10% </a:t>
                      </a:r>
                      <a:endParaRPr lang="en-GB" sz="1050" dirty="0">
                        <a:effectLst/>
                      </a:endParaRPr>
                    </a:p>
                    <a:p>
                      <a:pPr algn="ctr">
                        <a:lnSpc>
                          <a:spcPct val="115000"/>
                        </a:lnSpc>
                        <a:spcBef>
                          <a:spcPts val="100"/>
                        </a:spcBef>
                        <a:spcAft>
                          <a:spcPts val="100"/>
                        </a:spcAft>
                      </a:pPr>
                      <a:r>
                        <a:rPr lang="en-US" sz="1050" dirty="0">
                          <a:effectLst/>
                        </a:rPr>
                        <a:t>from lowest to highest handicap</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extLst>
                  <a:ext uri="{0D108BD9-81ED-4DB2-BD59-A6C34878D82A}">
                    <a16:rowId xmlns:a16="http://schemas.microsoft.com/office/drawing/2014/main" val="10017"/>
                  </a:ext>
                </a:extLst>
              </a:tr>
              <a:tr h="169325">
                <a:tc>
                  <a:txBody>
                    <a:bodyPr/>
                    <a:lstStyle/>
                    <a:p>
                      <a:pPr>
                        <a:lnSpc>
                          <a:spcPct val="115000"/>
                        </a:lnSpc>
                        <a:spcBef>
                          <a:spcPts val="100"/>
                        </a:spcBef>
                        <a:spcAft>
                          <a:spcPts val="100"/>
                        </a:spcAft>
                      </a:pPr>
                      <a:r>
                        <a:rPr lang="en-US" sz="1050">
                          <a:effectLst/>
                        </a:rPr>
                        <a:t> </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tc>
                  <a:txBody>
                    <a:bodyPr/>
                    <a:lstStyle/>
                    <a:p>
                      <a:pPr>
                        <a:lnSpc>
                          <a:spcPct val="115000"/>
                        </a:lnSpc>
                        <a:spcBef>
                          <a:spcPts val="100"/>
                        </a:spcBef>
                        <a:spcAft>
                          <a:spcPts val="100"/>
                        </a:spcAft>
                      </a:pPr>
                      <a:r>
                        <a:rPr lang="en-US" sz="1050">
                          <a:effectLst/>
                        </a:rPr>
                        <a:t>Scramble (2 players)</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tc>
                  <a:txBody>
                    <a:bodyPr/>
                    <a:lstStyle/>
                    <a:p>
                      <a:pPr algn="ctr">
                        <a:lnSpc>
                          <a:spcPct val="115000"/>
                        </a:lnSpc>
                        <a:spcBef>
                          <a:spcPts val="100"/>
                        </a:spcBef>
                        <a:spcAft>
                          <a:spcPts val="100"/>
                        </a:spcAft>
                      </a:pPr>
                      <a:r>
                        <a:rPr lang="en-US" sz="1050" dirty="0">
                          <a:effectLst/>
                        </a:rPr>
                        <a:t>35% low/15% high</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extLst>
                  <a:ext uri="{0D108BD9-81ED-4DB2-BD59-A6C34878D82A}">
                    <a16:rowId xmlns:a16="http://schemas.microsoft.com/office/drawing/2014/main" val="10018"/>
                  </a:ext>
                </a:extLst>
              </a:tr>
              <a:tr h="169325">
                <a:tc>
                  <a:txBody>
                    <a:bodyPr/>
                    <a:lstStyle/>
                    <a:p>
                      <a:pPr>
                        <a:lnSpc>
                          <a:spcPct val="115000"/>
                        </a:lnSpc>
                        <a:spcBef>
                          <a:spcPts val="100"/>
                        </a:spcBef>
                        <a:spcAft>
                          <a:spcPts val="100"/>
                        </a:spcAft>
                      </a:pPr>
                      <a:r>
                        <a:rPr lang="en-US" sz="1050">
                          <a:effectLst/>
                        </a:rPr>
                        <a:t> </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tc>
                  <a:txBody>
                    <a:bodyPr/>
                    <a:lstStyle/>
                    <a:p>
                      <a:pPr>
                        <a:lnSpc>
                          <a:spcPct val="115000"/>
                        </a:lnSpc>
                        <a:spcBef>
                          <a:spcPts val="100"/>
                        </a:spcBef>
                        <a:spcAft>
                          <a:spcPts val="100"/>
                        </a:spcAft>
                      </a:pPr>
                      <a:r>
                        <a:rPr lang="en-US" sz="1050">
                          <a:effectLst/>
                        </a:rPr>
                        <a:t>Total score of 2 match play</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tc>
                  <a:txBody>
                    <a:bodyPr/>
                    <a:lstStyle/>
                    <a:p>
                      <a:pPr algn="ctr">
                        <a:lnSpc>
                          <a:spcPct val="115000"/>
                        </a:lnSpc>
                        <a:spcBef>
                          <a:spcPts val="100"/>
                        </a:spcBef>
                        <a:spcAft>
                          <a:spcPts val="100"/>
                        </a:spcAft>
                      </a:pPr>
                      <a:r>
                        <a:rPr lang="en-US" sz="1050" dirty="0">
                          <a:effectLst/>
                        </a:rPr>
                        <a:t>100%</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extLst>
                  <a:ext uri="{0D108BD9-81ED-4DB2-BD59-A6C34878D82A}">
                    <a16:rowId xmlns:a16="http://schemas.microsoft.com/office/drawing/2014/main" val="10019"/>
                  </a:ext>
                </a:extLst>
              </a:tr>
              <a:tr h="169325">
                <a:tc>
                  <a:txBody>
                    <a:bodyPr/>
                    <a:lstStyle/>
                    <a:p>
                      <a:pPr>
                        <a:lnSpc>
                          <a:spcPct val="115000"/>
                        </a:lnSpc>
                        <a:spcBef>
                          <a:spcPts val="100"/>
                        </a:spcBef>
                        <a:spcAft>
                          <a:spcPts val="100"/>
                        </a:spcAft>
                      </a:pPr>
                      <a:r>
                        <a:rPr lang="en-US" sz="1050">
                          <a:effectLst/>
                        </a:rPr>
                        <a:t> </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tc>
                  <a:txBody>
                    <a:bodyPr/>
                    <a:lstStyle/>
                    <a:p>
                      <a:pPr>
                        <a:lnSpc>
                          <a:spcPct val="115000"/>
                        </a:lnSpc>
                        <a:spcBef>
                          <a:spcPts val="100"/>
                        </a:spcBef>
                        <a:spcAft>
                          <a:spcPts val="100"/>
                        </a:spcAft>
                      </a:pPr>
                      <a:r>
                        <a:rPr lang="en-US" sz="1050">
                          <a:effectLst/>
                        </a:rPr>
                        <a:t>Best 1 of 4 Par/Bogey</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tc>
                  <a:txBody>
                    <a:bodyPr/>
                    <a:lstStyle/>
                    <a:p>
                      <a:pPr algn="ctr">
                        <a:lnSpc>
                          <a:spcPct val="115000"/>
                        </a:lnSpc>
                        <a:spcBef>
                          <a:spcPts val="100"/>
                        </a:spcBef>
                        <a:spcAft>
                          <a:spcPts val="100"/>
                        </a:spcAft>
                      </a:pPr>
                      <a:r>
                        <a:rPr lang="en-US" sz="1050" dirty="0">
                          <a:effectLst/>
                        </a:rPr>
                        <a:t>75%</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extLst>
                  <a:ext uri="{0D108BD9-81ED-4DB2-BD59-A6C34878D82A}">
                    <a16:rowId xmlns:a16="http://schemas.microsoft.com/office/drawing/2014/main" val="10020"/>
                  </a:ext>
                </a:extLst>
              </a:tr>
              <a:tr h="169325">
                <a:tc>
                  <a:txBody>
                    <a:bodyPr/>
                    <a:lstStyle/>
                    <a:p>
                      <a:pPr>
                        <a:lnSpc>
                          <a:spcPct val="115000"/>
                        </a:lnSpc>
                        <a:spcBef>
                          <a:spcPts val="100"/>
                        </a:spcBef>
                        <a:spcAft>
                          <a:spcPts val="100"/>
                        </a:spcAft>
                      </a:pPr>
                      <a:r>
                        <a:rPr lang="en-US" sz="1050">
                          <a:effectLst/>
                        </a:rPr>
                        <a:t> </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tc>
                  <a:txBody>
                    <a:bodyPr/>
                    <a:lstStyle/>
                    <a:p>
                      <a:pPr>
                        <a:lnSpc>
                          <a:spcPct val="115000"/>
                        </a:lnSpc>
                        <a:spcBef>
                          <a:spcPts val="100"/>
                        </a:spcBef>
                        <a:spcAft>
                          <a:spcPts val="100"/>
                        </a:spcAft>
                      </a:pPr>
                      <a:r>
                        <a:rPr lang="en-US" sz="1050">
                          <a:effectLst/>
                        </a:rPr>
                        <a:t>Best 2 of 4 Par/Bogey</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tc>
                  <a:txBody>
                    <a:bodyPr/>
                    <a:lstStyle/>
                    <a:p>
                      <a:pPr algn="ctr">
                        <a:lnSpc>
                          <a:spcPct val="115000"/>
                        </a:lnSpc>
                        <a:spcBef>
                          <a:spcPts val="100"/>
                        </a:spcBef>
                        <a:spcAft>
                          <a:spcPts val="100"/>
                        </a:spcAft>
                      </a:pPr>
                      <a:r>
                        <a:rPr lang="en-US" sz="1050" dirty="0">
                          <a:effectLst/>
                        </a:rPr>
                        <a:t>80%</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extLst>
                  <a:ext uri="{0D108BD9-81ED-4DB2-BD59-A6C34878D82A}">
                    <a16:rowId xmlns:a16="http://schemas.microsoft.com/office/drawing/2014/main" val="10021"/>
                  </a:ext>
                </a:extLst>
              </a:tr>
              <a:tr h="169325">
                <a:tc>
                  <a:txBody>
                    <a:bodyPr/>
                    <a:lstStyle/>
                    <a:p>
                      <a:pPr>
                        <a:lnSpc>
                          <a:spcPct val="115000"/>
                        </a:lnSpc>
                        <a:spcBef>
                          <a:spcPts val="100"/>
                        </a:spcBef>
                        <a:spcAft>
                          <a:spcPts val="100"/>
                        </a:spcAft>
                      </a:pPr>
                      <a:r>
                        <a:rPr lang="en-US" sz="1050">
                          <a:effectLst/>
                        </a:rPr>
                        <a:t> </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tc>
                  <a:txBody>
                    <a:bodyPr/>
                    <a:lstStyle/>
                    <a:p>
                      <a:pPr>
                        <a:lnSpc>
                          <a:spcPct val="115000"/>
                        </a:lnSpc>
                        <a:spcBef>
                          <a:spcPts val="100"/>
                        </a:spcBef>
                        <a:spcAft>
                          <a:spcPts val="100"/>
                        </a:spcAft>
                      </a:pPr>
                      <a:r>
                        <a:rPr lang="en-US" sz="1050">
                          <a:effectLst/>
                        </a:rPr>
                        <a:t>Best 3 of 4 Par/Bogey</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tc>
                  <a:txBody>
                    <a:bodyPr/>
                    <a:lstStyle/>
                    <a:p>
                      <a:pPr algn="ctr">
                        <a:lnSpc>
                          <a:spcPct val="115000"/>
                        </a:lnSpc>
                        <a:spcBef>
                          <a:spcPts val="100"/>
                        </a:spcBef>
                        <a:spcAft>
                          <a:spcPts val="100"/>
                        </a:spcAft>
                      </a:pPr>
                      <a:r>
                        <a:rPr lang="en-US" sz="1050" dirty="0">
                          <a:effectLst/>
                        </a:rPr>
                        <a:t>90%</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extLst>
                  <a:ext uri="{0D108BD9-81ED-4DB2-BD59-A6C34878D82A}">
                    <a16:rowId xmlns:a16="http://schemas.microsoft.com/office/drawing/2014/main" val="10022"/>
                  </a:ext>
                </a:extLst>
              </a:tr>
              <a:tr h="169325">
                <a:tc>
                  <a:txBody>
                    <a:bodyPr/>
                    <a:lstStyle/>
                    <a:p>
                      <a:pPr>
                        <a:lnSpc>
                          <a:spcPct val="115000"/>
                        </a:lnSpc>
                        <a:spcBef>
                          <a:spcPts val="100"/>
                        </a:spcBef>
                        <a:spcAft>
                          <a:spcPts val="100"/>
                        </a:spcAft>
                      </a:pPr>
                      <a:r>
                        <a:rPr lang="en-US" sz="1050">
                          <a:effectLst/>
                        </a:rPr>
                        <a:t> </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tc>
                  <a:txBody>
                    <a:bodyPr/>
                    <a:lstStyle/>
                    <a:p>
                      <a:pPr>
                        <a:lnSpc>
                          <a:spcPct val="115000"/>
                        </a:lnSpc>
                        <a:spcBef>
                          <a:spcPts val="100"/>
                        </a:spcBef>
                        <a:spcAft>
                          <a:spcPts val="100"/>
                        </a:spcAft>
                      </a:pPr>
                      <a:r>
                        <a:rPr lang="en-US" sz="1050">
                          <a:effectLst/>
                        </a:rPr>
                        <a:t>4 of 4 Par/Bogey</a:t>
                      </a:r>
                      <a:endParaRPr lang="en-GB"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tc>
                  <a:txBody>
                    <a:bodyPr/>
                    <a:lstStyle/>
                    <a:p>
                      <a:pPr algn="ctr">
                        <a:lnSpc>
                          <a:spcPct val="115000"/>
                        </a:lnSpc>
                        <a:spcBef>
                          <a:spcPts val="100"/>
                        </a:spcBef>
                        <a:spcAft>
                          <a:spcPts val="100"/>
                        </a:spcAft>
                      </a:pPr>
                      <a:r>
                        <a:rPr lang="en-US" sz="1050" dirty="0">
                          <a:effectLst/>
                        </a:rPr>
                        <a:t>100%</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123" marR="35123" marT="0" marB="0"/>
                </a:tc>
                <a:extLst>
                  <a:ext uri="{0D108BD9-81ED-4DB2-BD59-A6C34878D82A}">
                    <a16:rowId xmlns:a16="http://schemas.microsoft.com/office/drawing/2014/main" val="10023"/>
                  </a:ext>
                </a:extLst>
              </a:tr>
            </a:tbl>
          </a:graphicData>
        </a:graphic>
      </p:graphicFrame>
      <p:pic>
        <p:nvPicPr>
          <p:cNvPr id="4" name="Picture 3"/>
          <p:cNvPicPr>
            <a:picLocks noChangeAspect="1"/>
          </p:cNvPicPr>
          <p:nvPr/>
        </p:nvPicPr>
        <p:blipFill>
          <a:blip r:embed="rId3"/>
          <a:stretch>
            <a:fillRect/>
          </a:stretch>
        </p:blipFill>
        <p:spPr>
          <a:xfrm>
            <a:off x="6090937" y="2170306"/>
            <a:ext cx="2551397" cy="189754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8687" y="207557"/>
            <a:ext cx="1859441" cy="739204"/>
          </a:xfrm>
          <a:prstGeom prst="rect">
            <a:avLst/>
          </a:prstGeom>
        </p:spPr>
      </p:pic>
    </p:spTree>
    <p:extLst>
      <p:ext uri="{BB962C8B-B14F-4D97-AF65-F5344CB8AC3E}">
        <p14:creationId xmlns:p14="http://schemas.microsoft.com/office/powerpoint/2010/main" val="2832604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20FE57-11E0-45B8-879D-8A23F35B37AD}"/>
              </a:ext>
            </a:extLst>
          </p:cNvPr>
          <p:cNvSpPr>
            <a:spLocks noGrp="1"/>
          </p:cNvSpPr>
          <p:nvPr>
            <p:ph idx="1"/>
          </p:nvPr>
        </p:nvSpPr>
        <p:spPr>
          <a:xfrm>
            <a:off x="446619" y="1907412"/>
            <a:ext cx="4537292" cy="2959556"/>
          </a:xfrm>
        </p:spPr>
        <p:txBody>
          <a:bodyPr/>
          <a:lstStyle/>
          <a:p>
            <a:r>
              <a:rPr lang="en-US" sz="1600" dirty="0">
                <a:latin typeface="Verdana" panose="020B0604030504040204" pitchFamily="34" charset="0"/>
                <a:ea typeface="Verdana" panose="020B0604030504040204" pitchFamily="34" charset="0"/>
              </a:rPr>
              <a:t>A player should submit their score as soon as possible on the day of play</a:t>
            </a:r>
          </a:p>
          <a:p>
            <a:endParaRPr lang="en-US"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This should be at the venue being played</a:t>
            </a:r>
          </a:p>
          <a:p>
            <a:pPr marL="285750" indent="-285750">
              <a:buFont typeface="Arial" panose="020B0604020202020204" pitchFamily="34" charset="0"/>
              <a:buChar char="•"/>
            </a:pPr>
            <a:r>
              <a:rPr lang="en-US" sz="1600" dirty="0">
                <a:latin typeface="Verdana" panose="020B0604030504040204" pitchFamily="34" charset="0"/>
                <a:ea typeface="Verdana" panose="020B0604030504040204" pitchFamily="34" charset="0"/>
              </a:rPr>
              <a:t>Must be submitted hole by hole</a:t>
            </a: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The handicap index will then be updated overnight</a:t>
            </a:r>
          </a:p>
          <a:p>
            <a:endParaRPr lang="en-US" sz="1500" dirty="0"/>
          </a:p>
          <a:p>
            <a:endParaRPr lang="en-US" sz="1500" dirty="0"/>
          </a:p>
          <a:p>
            <a:endParaRPr lang="en-US" sz="1500" dirty="0"/>
          </a:p>
          <a:p>
            <a:endParaRPr lang="en-US" sz="1500" dirty="0"/>
          </a:p>
          <a:p>
            <a:endParaRPr lang="en-US" dirty="0"/>
          </a:p>
        </p:txBody>
      </p:sp>
      <p:sp>
        <p:nvSpPr>
          <p:cNvPr id="4" name="Title 3">
            <a:extLst>
              <a:ext uri="{FF2B5EF4-FFF2-40B4-BE49-F238E27FC236}">
                <a16:creationId xmlns:a16="http://schemas.microsoft.com/office/drawing/2014/main" id="{AB9858F2-7750-4374-831A-749FF0B0BFD9}"/>
              </a:ext>
            </a:extLst>
          </p:cNvPr>
          <p:cNvSpPr>
            <a:spLocks noGrp="1"/>
          </p:cNvSpPr>
          <p:nvPr>
            <p:ph type="title"/>
          </p:nvPr>
        </p:nvSpPr>
        <p:spPr>
          <a:xfrm>
            <a:off x="0" y="1212343"/>
            <a:ext cx="9144000" cy="531165"/>
          </a:xfrm>
          <a:solidFill>
            <a:srgbClr val="ED7D31"/>
          </a:solidFill>
        </p:spPr>
        <p:txBody>
          <a:bodyPr/>
          <a:lstStyle/>
          <a:p>
            <a:r>
              <a:rPr lang="en-US" dirty="0">
                <a:solidFill>
                  <a:schemeClr val="bg1"/>
                </a:solidFill>
                <a:latin typeface="Verdana" panose="020B0604030504040204" pitchFamily="34" charset="0"/>
                <a:ea typeface="Verdana" panose="020B0604030504040204" pitchFamily="34" charset="0"/>
              </a:rPr>
              <a:t>How to Submit a Score and Revision of Handicap Index</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8687" y="207557"/>
            <a:ext cx="1859441" cy="739204"/>
          </a:xfrm>
          <a:prstGeom prst="rect">
            <a:avLst/>
          </a:prstGeom>
        </p:spPr>
      </p:pic>
      <p:pic>
        <p:nvPicPr>
          <p:cNvPr id="7" name="Picture Placeholder 4">
            <a:extLst>
              <a:ext uri="{FF2B5EF4-FFF2-40B4-BE49-F238E27FC236}">
                <a16:creationId xmlns:a16="http://schemas.microsoft.com/office/drawing/2014/main" id="{E458D67F-5230-4679-B9F9-18502327D7C9}"/>
              </a:ext>
            </a:extLst>
          </p:cNvPr>
          <p:cNvPicPr>
            <a:picLocks noChangeAspect="1"/>
          </p:cNvPicPr>
          <p:nvPr/>
        </p:nvPicPr>
        <p:blipFill>
          <a:blip r:embed="rId4" cstate="email">
            <a:extLst>
              <a:ext uri="{28A0092B-C50C-407E-A947-70E740481C1C}">
                <a14:useLocalDpi xmlns:a14="http://schemas.microsoft.com/office/drawing/2010/main"/>
              </a:ext>
            </a:extLst>
          </a:blip>
          <a:srcRect l="561" r="561"/>
          <a:stretch>
            <a:fillRect/>
          </a:stretch>
        </p:blipFill>
        <p:spPr>
          <a:xfrm>
            <a:off x="5221968" y="1783669"/>
            <a:ext cx="3721798" cy="3763977"/>
          </a:xfrm>
          <a:prstGeom prst="rect">
            <a:avLst/>
          </a:prstGeom>
        </p:spPr>
      </p:pic>
      <p:pic>
        <p:nvPicPr>
          <p:cNvPr id="3" name="Picture 2">
            <a:extLst>
              <a:ext uri="{FF2B5EF4-FFF2-40B4-BE49-F238E27FC236}">
                <a16:creationId xmlns:a16="http://schemas.microsoft.com/office/drawing/2014/main" id="{95DE7450-2A9B-427F-AAEB-CFE8F4B6D9FF}"/>
              </a:ext>
            </a:extLst>
          </p:cNvPr>
          <p:cNvPicPr>
            <a:picLocks noChangeAspect="1"/>
          </p:cNvPicPr>
          <p:nvPr/>
        </p:nvPicPr>
        <p:blipFill>
          <a:blip r:embed="rId5"/>
          <a:stretch>
            <a:fillRect/>
          </a:stretch>
        </p:blipFill>
        <p:spPr>
          <a:xfrm>
            <a:off x="1897625" y="4295317"/>
            <a:ext cx="2073571" cy="2069787"/>
          </a:xfrm>
          <a:prstGeom prst="rect">
            <a:avLst/>
          </a:prstGeom>
        </p:spPr>
      </p:pic>
    </p:spTree>
    <p:extLst>
      <p:ext uri="{BB962C8B-B14F-4D97-AF65-F5344CB8AC3E}">
        <p14:creationId xmlns:p14="http://schemas.microsoft.com/office/powerpoint/2010/main" val="2405517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08487542"/>
              </p:ext>
            </p:extLst>
          </p:nvPr>
        </p:nvGraphicFramePr>
        <p:xfrm>
          <a:off x="334978" y="2010966"/>
          <a:ext cx="8541720" cy="4237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334978" y="1231496"/>
            <a:ext cx="9144000" cy="914400"/>
          </a:xfrm>
        </p:spPr>
        <p:txBody>
          <a:bodyPr/>
          <a:lstStyle/>
          <a:p>
            <a:r>
              <a:rPr lang="en-GB" dirty="0">
                <a:latin typeface="Verdana" panose="020B0604030504040204" pitchFamily="34" charset="0"/>
                <a:ea typeface="Verdana" panose="020B0604030504040204" pitchFamily="34" charset="0"/>
              </a:rPr>
              <a:t>The Process </a:t>
            </a:r>
          </a:p>
        </p:txBody>
      </p:sp>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28687" y="207557"/>
            <a:ext cx="1859441" cy="739204"/>
          </a:xfrm>
          <a:prstGeom prst="rect">
            <a:avLst/>
          </a:prstGeom>
        </p:spPr>
      </p:pic>
    </p:spTree>
    <p:extLst>
      <p:ext uri="{BB962C8B-B14F-4D97-AF65-F5344CB8AC3E}">
        <p14:creationId xmlns:p14="http://schemas.microsoft.com/office/powerpoint/2010/main" val="13153393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5079" y="2011401"/>
            <a:ext cx="3324921" cy="4484649"/>
          </a:xfrm>
        </p:spPr>
        <p:txBody>
          <a:bodyPr/>
          <a:lstStyle/>
          <a:p>
            <a:r>
              <a:rPr lang="en-GB" sz="1600" dirty="0">
                <a:solidFill>
                  <a:schemeClr val="tx1"/>
                </a:solidFill>
                <a:latin typeface="Verdana" panose="020B0604030504040204" pitchFamily="34" charset="0"/>
                <a:ea typeface="Verdana" panose="020B0604030504040204" pitchFamily="34" charset="0"/>
              </a:rPr>
              <a:t>All Golfers will have a Wales Golf </a:t>
            </a:r>
            <a:r>
              <a:rPr lang="en-GB" sz="1600" dirty="0" err="1">
                <a:solidFill>
                  <a:schemeClr val="tx1"/>
                </a:solidFill>
                <a:latin typeface="Verdana" panose="020B0604030504040204" pitchFamily="34" charset="0"/>
                <a:ea typeface="Verdana" panose="020B0604030504040204" pitchFamily="34" charset="0"/>
              </a:rPr>
              <a:t>MyGolf</a:t>
            </a:r>
            <a:r>
              <a:rPr lang="en-GB" sz="1600" dirty="0">
                <a:solidFill>
                  <a:schemeClr val="tx1"/>
                </a:solidFill>
                <a:latin typeface="Verdana" panose="020B0604030504040204" pitchFamily="34" charset="0"/>
                <a:ea typeface="Verdana" panose="020B0604030504040204" pitchFamily="34" charset="0"/>
              </a:rPr>
              <a:t> profile</a:t>
            </a:r>
          </a:p>
          <a:p>
            <a:endParaRPr lang="en-GB" sz="1600" dirty="0">
              <a:solidFill>
                <a:schemeClr val="tx1"/>
              </a:solidFill>
              <a:latin typeface="Verdana" panose="020B0604030504040204" pitchFamily="34" charset="0"/>
              <a:ea typeface="Verdana" panose="020B0604030504040204" pitchFamily="34" charset="0"/>
            </a:endParaRPr>
          </a:p>
          <a:p>
            <a:r>
              <a:rPr lang="en-GB" sz="1600" dirty="0">
                <a:solidFill>
                  <a:schemeClr val="tx1"/>
                </a:solidFill>
                <a:latin typeface="Verdana" panose="020B0604030504040204" pitchFamily="34" charset="0"/>
                <a:ea typeface="Verdana" panose="020B0604030504040204" pitchFamily="34" charset="0"/>
              </a:rPr>
              <a:t>View your index</a:t>
            </a:r>
          </a:p>
          <a:p>
            <a:endParaRPr lang="en-GB" sz="1600" dirty="0">
              <a:solidFill>
                <a:schemeClr val="tx1"/>
              </a:solidFill>
              <a:latin typeface="Verdana" panose="020B0604030504040204" pitchFamily="34" charset="0"/>
              <a:ea typeface="Verdana" panose="020B0604030504040204" pitchFamily="34" charset="0"/>
            </a:endParaRPr>
          </a:p>
          <a:p>
            <a:r>
              <a:rPr lang="en-GB" sz="1600" dirty="0">
                <a:solidFill>
                  <a:schemeClr val="tx1"/>
                </a:solidFill>
                <a:latin typeface="Verdana" panose="020B0604030504040204" pitchFamily="34" charset="0"/>
                <a:ea typeface="Verdana" panose="020B0604030504040204" pitchFamily="34" charset="0"/>
              </a:rPr>
              <a:t>Track your scores</a:t>
            </a:r>
          </a:p>
          <a:p>
            <a:endParaRPr lang="en-GB" sz="1600" dirty="0">
              <a:solidFill>
                <a:schemeClr val="tx1"/>
              </a:solidFill>
              <a:latin typeface="Verdana" panose="020B0604030504040204" pitchFamily="34" charset="0"/>
              <a:ea typeface="Verdana" panose="020B0604030504040204" pitchFamily="34" charset="0"/>
            </a:endParaRPr>
          </a:p>
          <a:p>
            <a:r>
              <a:rPr lang="en-GB" sz="1600" dirty="0">
                <a:solidFill>
                  <a:schemeClr val="tx1"/>
                </a:solidFill>
                <a:latin typeface="Verdana" panose="020B0604030504040204" pitchFamily="34" charset="0"/>
                <a:ea typeface="Verdana" panose="020B0604030504040204" pitchFamily="34" charset="0"/>
              </a:rPr>
              <a:t>Keep up to date on latest news, information, programmes, promotions  from Wales Golf and Wales Golf partners</a:t>
            </a:r>
          </a:p>
          <a:p>
            <a:endParaRPr lang="en-GB" sz="1600" dirty="0">
              <a:solidFill>
                <a:schemeClr val="tx1"/>
              </a:solidFill>
              <a:latin typeface="Verdana" panose="020B0604030504040204" pitchFamily="34" charset="0"/>
              <a:ea typeface="Verdana" panose="020B0604030504040204" pitchFamily="34" charset="0"/>
            </a:endParaRPr>
          </a:p>
          <a:p>
            <a:r>
              <a:rPr lang="en-GB" sz="1600" dirty="0">
                <a:solidFill>
                  <a:schemeClr val="tx1"/>
                </a:solidFill>
                <a:latin typeface="Verdana" panose="020B0604030504040204" pitchFamily="34" charset="0"/>
                <a:ea typeface="Verdana" panose="020B0604030504040204" pitchFamily="34" charset="0"/>
              </a:rPr>
              <a:t>Interact with fellow golfers.</a:t>
            </a:r>
          </a:p>
          <a:p>
            <a:pPr marL="214313" indent="-214313">
              <a:buFont typeface="Arial" panose="020B0604020202020204" pitchFamily="34" charset="0"/>
              <a:buChar char="•"/>
            </a:pPr>
            <a:endParaRPr lang="en-GB" dirty="0">
              <a:solidFill>
                <a:schemeClr val="tx1"/>
              </a:solidFill>
            </a:endParaRPr>
          </a:p>
          <a:p>
            <a:pPr marL="214313" indent="-214313">
              <a:buFont typeface="Arial" panose="020B0604020202020204" pitchFamily="34" charset="0"/>
              <a:buChar char="•"/>
            </a:pPr>
            <a:endParaRPr lang="en-GB" dirty="0"/>
          </a:p>
        </p:txBody>
      </p:sp>
      <p:sp>
        <p:nvSpPr>
          <p:cNvPr id="4" name="Title 3"/>
          <p:cNvSpPr>
            <a:spLocks noGrp="1"/>
          </p:cNvSpPr>
          <p:nvPr>
            <p:ph type="title"/>
          </p:nvPr>
        </p:nvSpPr>
        <p:spPr>
          <a:xfrm>
            <a:off x="0" y="1069857"/>
            <a:ext cx="9144000" cy="914400"/>
          </a:xfrm>
        </p:spPr>
        <p:txBody>
          <a:bodyPr/>
          <a:lstStyle/>
          <a:p>
            <a:r>
              <a:rPr lang="en-GB" dirty="0" err="1"/>
              <a:t>MyGolf</a:t>
            </a:r>
            <a:r>
              <a:rPr lang="en-GB" dirty="0"/>
              <a:t> Profile</a:t>
            </a:r>
          </a:p>
        </p:txBody>
      </p:sp>
      <p:pic>
        <p:nvPicPr>
          <p:cNvPr id="6" name="Picture 5"/>
          <p:cNvPicPr>
            <a:picLocks noChangeAspect="1"/>
          </p:cNvPicPr>
          <p:nvPr/>
        </p:nvPicPr>
        <p:blipFill>
          <a:blip r:embed="rId3"/>
          <a:stretch>
            <a:fillRect/>
          </a:stretch>
        </p:blipFill>
        <p:spPr>
          <a:xfrm>
            <a:off x="3943350" y="1069857"/>
            <a:ext cx="4666704" cy="484280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8687" y="207557"/>
            <a:ext cx="1859441" cy="739204"/>
          </a:xfrm>
          <a:prstGeom prst="rect">
            <a:avLst/>
          </a:prstGeom>
        </p:spPr>
      </p:pic>
    </p:spTree>
    <p:extLst>
      <p:ext uri="{BB962C8B-B14F-4D97-AF65-F5344CB8AC3E}">
        <p14:creationId xmlns:p14="http://schemas.microsoft.com/office/powerpoint/2010/main" val="23306538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935424"/>
            <a:ext cx="9144000" cy="914400"/>
          </a:xfrm>
        </p:spPr>
        <p:txBody>
          <a:bodyPr/>
          <a:lstStyle/>
          <a:p>
            <a:r>
              <a:rPr lang="en-GB" dirty="0">
                <a:latin typeface="Verdana" panose="020B0604030504040204" pitchFamily="34" charset="0"/>
                <a:ea typeface="Verdana" panose="020B0604030504040204" pitchFamily="34" charset="0"/>
              </a:rPr>
              <a:t>Wales Golf App</a:t>
            </a:r>
          </a:p>
        </p:txBody>
      </p:sp>
      <p:sp>
        <p:nvSpPr>
          <p:cNvPr id="11" name="Content Placeholder 1"/>
          <p:cNvSpPr txBox="1">
            <a:spLocks/>
          </p:cNvSpPr>
          <p:nvPr/>
        </p:nvSpPr>
        <p:spPr>
          <a:xfrm>
            <a:off x="507939" y="1923399"/>
            <a:ext cx="4544123" cy="3292117"/>
          </a:xfrm>
          <a:prstGeom prst="rect">
            <a:avLst/>
          </a:prstGeom>
        </p:spPr>
        <p:txBody>
          <a:bodyPr>
            <a:noAutofit/>
          </a:bodyPr>
          <a:lstStyle>
            <a:lvl1pPr marL="0" indent="0" algn="l" defTabSz="914400" rtl="0" eaLnBrk="1" latinLnBrk="0" hangingPunct="1">
              <a:lnSpc>
                <a:spcPct val="90000"/>
              </a:lnSpc>
              <a:spcBef>
                <a:spcPts val="0"/>
              </a:spcBef>
              <a:spcAft>
                <a:spcPts val="400"/>
              </a:spcAft>
              <a:buFont typeface="Arial" panose="020B0604020202020204" pitchFamily="34" charset="0"/>
              <a:buNone/>
              <a:defRPr sz="1800" kern="1200">
                <a:solidFill>
                  <a:srgbClr val="404040"/>
                </a:solidFill>
                <a:latin typeface="Lucida Sans" panose="020B0602030504020204" pitchFamily="34" charset="0"/>
                <a:ea typeface="+mn-ea"/>
                <a:cs typeface="+mn-cs"/>
              </a:defRPr>
            </a:lvl1pPr>
            <a:lvl2pPr marL="0" indent="0" algn="l" defTabSz="914400" rtl="0" eaLnBrk="1" latinLnBrk="0" hangingPunct="1">
              <a:lnSpc>
                <a:spcPct val="90000"/>
              </a:lnSpc>
              <a:spcBef>
                <a:spcPts val="0"/>
              </a:spcBef>
              <a:spcAft>
                <a:spcPts val="400"/>
              </a:spcAft>
              <a:buFont typeface="Arial" panose="020B0604020202020204" pitchFamily="34" charset="0"/>
              <a:buNone/>
              <a:defRPr sz="1800" kern="1200">
                <a:solidFill>
                  <a:srgbClr val="404040"/>
                </a:solidFill>
                <a:latin typeface="Lucida Sans" panose="020B0602030504020204" pitchFamily="34" charset="0"/>
                <a:ea typeface="+mn-ea"/>
                <a:cs typeface="+mn-cs"/>
              </a:defRPr>
            </a:lvl2pPr>
            <a:lvl3pPr marL="458788" indent="-117475" algn="l" defTabSz="914400" rtl="0" eaLnBrk="1" latinLnBrk="0" hangingPunct="1">
              <a:lnSpc>
                <a:spcPct val="90000"/>
              </a:lnSpc>
              <a:spcBef>
                <a:spcPts val="0"/>
              </a:spcBef>
              <a:spcAft>
                <a:spcPts val="400"/>
              </a:spcAft>
              <a:buFont typeface="Arial" panose="020B0604020202020204" pitchFamily="34" charset="0"/>
              <a:buChar char="•"/>
              <a:defRPr sz="1800" kern="1200">
                <a:solidFill>
                  <a:srgbClr val="404040"/>
                </a:solidFill>
                <a:latin typeface="Lucida Sans" panose="020B0602030504020204" pitchFamily="34" charset="0"/>
                <a:ea typeface="+mn-ea"/>
                <a:cs typeface="+mn-cs"/>
              </a:defRPr>
            </a:lvl3pPr>
            <a:lvl4pPr marL="684213" indent="-107950" algn="l" defTabSz="914400" rtl="0" eaLnBrk="1" latinLnBrk="0" hangingPunct="1">
              <a:lnSpc>
                <a:spcPct val="90000"/>
              </a:lnSpc>
              <a:spcBef>
                <a:spcPts val="0"/>
              </a:spcBef>
              <a:spcAft>
                <a:spcPts val="400"/>
              </a:spcAft>
              <a:buFont typeface="Arial" panose="020B0604020202020204" pitchFamily="34" charset="0"/>
              <a:buChar char="•"/>
              <a:defRPr sz="1800" kern="1200">
                <a:solidFill>
                  <a:srgbClr val="404040"/>
                </a:solidFill>
                <a:latin typeface="Lucida Sans" panose="020B0602030504020204" pitchFamily="34" charset="0"/>
                <a:ea typeface="+mn-ea"/>
                <a:cs typeface="+mn-cs"/>
              </a:defRPr>
            </a:lvl4pPr>
            <a:lvl5pPr marL="917575" indent="-115888" algn="l" defTabSz="914400" rtl="0" eaLnBrk="1" latinLnBrk="0" hangingPunct="1">
              <a:lnSpc>
                <a:spcPct val="90000"/>
              </a:lnSpc>
              <a:spcBef>
                <a:spcPts val="0"/>
              </a:spcBef>
              <a:spcAft>
                <a:spcPts val="400"/>
              </a:spcAft>
              <a:buFont typeface="Arial" panose="020B0604020202020204" pitchFamily="34" charset="0"/>
              <a:buChar char="•"/>
              <a:defRPr sz="1800" kern="1200">
                <a:solidFill>
                  <a:srgbClr val="404040"/>
                </a:solidFill>
                <a:latin typeface="Lucida Sans" panose="020B0602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chemeClr val="tx1"/>
                </a:solidFill>
                <a:latin typeface="Verdana" panose="020B0604030504040204" pitchFamily="34" charset="0"/>
                <a:ea typeface="Verdana" panose="020B0604030504040204" pitchFamily="34" charset="0"/>
              </a:rPr>
              <a:t>Handicap Index</a:t>
            </a:r>
          </a:p>
          <a:p>
            <a:pPr marL="629841" lvl="2" indent="-285750">
              <a:buFont typeface="Courier New" panose="02070309020205020404" pitchFamily="49" charset="0"/>
              <a:buChar char="o"/>
            </a:pPr>
            <a:r>
              <a:rPr lang="en-GB" sz="1600" dirty="0">
                <a:solidFill>
                  <a:schemeClr val="tx1"/>
                </a:solidFill>
                <a:latin typeface="Verdana" panose="020B0604030504040204" pitchFamily="34" charset="0"/>
                <a:ea typeface="Verdana" panose="020B0604030504040204" pitchFamily="34" charset="0"/>
              </a:rPr>
              <a:t>Progression</a:t>
            </a:r>
          </a:p>
          <a:p>
            <a:pPr marL="629841" lvl="2" indent="-285750">
              <a:buFont typeface="Courier New" panose="02070309020205020404" pitchFamily="49" charset="0"/>
              <a:buChar char="o"/>
            </a:pPr>
            <a:r>
              <a:rPr lang="en-GB" sz="1600" dirty="0">
                <a:solidFill>
                  <a:schemeClr val="tx1"/>
                </a:solidFill>
                <a:latin typeface="Verdana" panose="020B0604030504040204" pitchFamily="34" charset="0"/>
                <a:ea typeface="Verdana" panose="020B0604030504040204" pitchFamily="34" charset="0"/>
              </a:rPr>
              <a:t>Score details</a:t>
            </a:r>
          </a:p>
          <a:p>
            <a:r>
              <a:rPr lang="en-GB" sz="1600" dirty="0">
                <a:solidFill>
                  <a:schemeClr val="tx1"/>
                </a:solidFill>
                <a:latin typeface="Verdana" panose="020B0604030504040204" pitchFamily="34" charset="0"/>
                <a:ea typeface="Verdana" panose="020B0604030504040204" pitchFamily="34" charset="0"/>
              </a:rPr>
              <a:t>Social networking </a:t>
            </a:r>
          </a:p>
          <a:p>
            <a:pPr marL="629841" lvl="2" indent="-285750">
              <a:buFont typeface="Courier New" panose="02070309020205020404" pitchFamily="49" charset="0"/>
              <a:buChar char="o"/>
            </a:pPr>
            <a:r>
              <a:rPr lang="en-GB" sz="1600" dirty="0">
                <a:solidFill>
                  <a:schemeClr val="tx1"/>
                </a:solidFill>
                <a:latin typeface="Verdana" panose="020B0604030504040204" pitchFamily="34" charset="0"/>
                <a:ea typeface="Verdana" panose="020B0604030504040204" pitchFamily="34" charset="0"/>
              </a:rPr>
              <a:t>Interact with fellow golfers</a:t>
            </a:r>
          </a:p>
          <a:p>
            <a:pPr marL="629841" lvl="2" indent="-285750">
              <a:buFont typeface="Courier New" panose="02070309020205020404" pitchFamily="49" charset="0"/>
              <a:buChar char="o"/>
            </a:pPr>
            <a:r>
              <a:rPr lang="en-GB" sz="1600" dirty="0">
                <a:solidFill>
                  <a:schemeClr val="tx1"/>
                </a:solidFill>
                <a:latin typeface="Verdana" panose="020B0604030504040204" pitchFamily="34" charset="0"/>
                <a:ea typeface="Verdana" panose="020B0604030504040204" pitchFamily="34" charset="0"/>
              </a:rPr>
              <a:t>Organise</a:t>
            </a:r>
          </a:p>
          <a:p>
            <a:pPr marL="629841" lvl="2" indent="-285750">
              <a:buFont typeface="Courier New" panose="02070309020205020404" pitchFamily="49" charset="0"/>
              <a:buChar char="o"/>
            </a:pPr>
            <a:r>
              <a:rPr lang="en-GB" sz="1600" dirty="0">
                <a:solidFill>
                  <a:schemeClr val="tx1"/>
                </a:solidFill>
                <a:latin typeface="Verdana" panose="020B0604030504040204" pitchFamily="34" charset="0"/>
                <a:ea typeface="Verdana" panose="020B0604030504040204" pitchFamily="34" charset="0"/>
              </a:rPr>
              <a:t>Comment </a:t>
            </a:r>
          </a:p>
          <a:p>
            <a:pPr marL="629841" lvl="2" indent="-285750">
              <a:buFont typeface="Courier New" panose="02070309020205020404" pitchFamily="49" charset="0"/>
              <a:buChar char="o"/>
            </a:pPr>
            <a:r>
              <a:rPr lang="en-GB" sz="1600" dirty="0">
                <a:solidFill>
                  <a:schemeClr val="tx1"/>
                </a:solidFill>
                <a:latin typeface="Verdana" panose="020B0604030504040204" pitchFamily="34" charset="0"/>
                <a:ea typeface="Verdana" panose="020B0604030504040204" pitchFamily="34" charset="0"/>
              </a:rPr>
              <a:t>Follow </a:t>
            </a:r>
          </a:p>
          <a:p>
            <a:r>
              <a:rPr lang="en-GB" sz="1600" dirty="0">
                <a:solidFill>
                  <a:schemeClr val="tx1"/>
                </a:solidFill>
                <a:latin typeface="Verdana" panose="020B0604030504040204" pitchFamily="34" charset="0"/>
                <a:ea typeface="Verdana" panose="020B0604030504040204" pitchFamily="34" charset="0"/>
              </a:rPr>
              <a:t>Interaction with Wales Golf</a:t>
            </a:r>
          </a:p>
          <a:p>
            <a:pPr marL="629841" lvl="2" indent="-285750">
              <a:buFont typeface="Courier New" panose="02070309020205020404" pitchFamily="49" charset="0"/>
              <a:buChar char="o"/>
            </a:pPr>
            <a:r>
              <a:rPr lang="en-GB" sz="1600" dirty="0">
                <a:solidFill>
                  <a:schemeClr val="tx1"/>
                </a:solidFill>
                <a:latin typeface="Verdana" panose="020B0604030504040204" pitchFamily="34" charset="0"/>
                <a:ea typeface="Verdana" panose="020B0604030504040204" pitchFamily="34" charset="0"/>
              </a:rPr>
              <a:t>Events</a:t>
            </a:r>
          </a:p>
          <a:p>
            <a:pPr marL="629841" lvl="2" indent="-285750">
              <a:buFont typeface="Courier New" panose="02070309020205020404" pitchFamily="49" charset="0"/>
              <a:buChar char="o"/>
            </a:pPr>
            <a:r>
              <a:rPr lang="en-GB" sz="1600" dirty="0">
                <a:solidFill>
                  <a:schemeClr val="tx1"/>
                </a:solidFill>
                <a:latin typeface="Verdana" panose="020B0604030504040204" pitchFamily="34" charset="0"/>
                <a:ea typeface="Verdana" panose="020B0604030504040204" pitchFamily="34" charset="0"/>
              </a:rPr>
              <a:t>Opportunities </a:t>
            </a:r>
          </a:p>
          <a:p>
            <a:r>
              <a:rPr lang="en-GB" sz="1600" dirty="0">
                <a:solidFill>
                  <a:schemeClr val="tx1"/>
                </a:solidFill>
                <a:latin typeface="Verdana" panose="020B0604030504040204" pitchFamily="34" charset="0"/>
                <a:ea typeface="Verdana" panose="020B0604030504040204" pitchFamily="34" charset="0"/>
              </a:rPr>
              <a:t>Future</a:t>
            </a:r>
          </a:p>
          <a:p>
            <a:pPr marL="629841" lvl="2" indent="-285750">
              <a:buFont typeface="Courier New" panose="02070309020205020404" pitchFamily="49" charset="0"/>
              <a:buChar char="o"/>
            </a:pPr>
            <a:r>
              <a:rPr lang="en-GB" sz="1600" dirty="0">
                <a:solidFill>
                  <a:schemeClr val="tx1"/>
                </a:solidFill>
                <a:latin typeface="Verdana" panose="020B0604030504040204" pitchFamily="34" charset="0"/>
                <a:ea typeface="Verdana" panose="020B0604030504040204" pitchFamily="34" charset="0"/>
              </a:rPr>
              <a:t>Course Handicap Calculator</a:t>
            </a:r>
          </a:p>
          <a:p>
            <a:pPr marL="629841" lvl="2" indent="-285750">
              <a:buFont typeface="Courier New" panose="02070309020205020404" pitchFamily="49" charset="0"/>
              <a:buChar char="o"/>
            </a:pPr>
            <a:r>
              <a:rPr lang="en-GB" sz="1600" dirty="0">
                <a:solidFill>
                  <a:schemeClr val="tx1"/>
                </a:solidFill>
                <a:latin typeface="Verdana" panose="020B0604030504040204" pitchFamily="34" charset="0"/>
                <a:ea typeface="Verdana" panose="020B0604030504040204" pitchFamily="34" charset="0"/>
              </a:rPr>
              <a:t>In built rules widget </a:t>
            </a:r>
          </a:p>
          <a:p>
            <a:pPr marL="629841" lvl="2" indent="-285750">
              <a:buFont typeface="Courier New" panose="02070309020205020404" pitchFamily="49" charset="0"/>
              <a:buChar char="o"/>
            </a:pPr>
            <a:r>
              <a:rPr lang="en-GB" sz="1600" dirty="0">
                <a:solidFill>
                  <a:schemeClr val="tx1"/>
                </a:solidFill>
                <a:latin typeface="Verdana" panose="020B0604030504040204" pitchFamily="34" charset="0"/>
                <a:ea typeface="Verdana" panose="020B0604030504040204" pitchFamily="34" charset="0"/>
              </a:rPr>
              <a:t>Tee time booking</a:t>
            </a:r>
          </a:p>
          <a:p>
            <a:pPr marL="629841" lvl="2" indent="-285750">
              <a:buFont typeface="Courier New" panose="02070309020205020404" pitchFamily="49" charset="0"/>
              <a:buChar char="o"/>
            </a:pPr>
            <a:r>
              <a:rPr lang="en-GB" sz="1600" dirty="0">
                <a:solidFill>
                  <a:schemeClr val="tx1"/>
                </a:solidFill>
                <a:latin typeface="Verdana" panose="020B0604030504040204" pitchFamily="34" charset="0"/>
                <a:ea typeface="Verdana" panose="020B0604030504040204" pitchFamily="34" charset="0"/>
              </a:rPr>
              <a:t>Score card </a:t>
            </a:r>
          </a:p>
          <a:p>
            <a:pPr marL="214313" indent="-214313">
              <a:buFont typeface="Arial" panose="020B0604020202020204" pitchFamily="34" charset="0"/>
              <a:buChar char="•"/>
            </a:pPr>
            <a:endParaRPr lang="en-GB" sz="1350" dirty="0"/>
          </a:p>
          <a:p>
            <a:pPr marL="214313" indent="-214313"/>
            <a:endParaRPr lang="en-GB" sz="1350" dirty="0"/>
          </a:p>
          <a:p>
            <a:pPr marL="214313" indent="-214313">
              <a:buFont typeface="Arial" panose="020B0604020202020204" pitchFamily="34" charset="0"/>
              <a:buChar char="•"/>
            </a:pPr>
            <a:endParaRPr lang="en-GB" sz="1350" dirty="0"/>
          </a:p>
        </p:txBody>
      </p:sp>
      <p:pic>
        <p:nvPicPr>
          <p:cNvPr id="16" name="Picture 15"/>
          <p:cNvPicPr>
            <a:picLocks noChangeAspect="1"/>
          </p:cNvPicPr>
          <p:nvPr/>
        </p:nvPicPr>
        <p:blipFill>
          <a:blip r:embed="rId3"/>
          <a:stretch>
            <a:fillRect/>
          </a:stretch>
        </p:blipFill>
        <p:spPr>
          <a:xfrm>
            <a:off x="5290479" y="1360262"/>
            <a:ext cx="2529546" cy="454050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8687" y="207557"/>
            <a:ext cx="1859441" cy="739204"/>
          </a:xfrm>
          <a:prstGeom prst="rect">
            <a:avLst/>
          </a:prstGeom>
        </p:spPr>
      </p:pic>
    </p:spTree>
    <p:extLst>
      <p:ext uri="{BB962C8B-B14F-4D97-AF65-F5344CB8AC3E}">
        <p14:creationId xmlns:p14="http://schemas.microsoft.com/office/powerpoint/2010/main" val="4828473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5079" y="1869401"/>
            <a:ext cx="4544123" cy="4389489"/>
          </a:xfrm>
        </p:spPr>
        <p:txBody>
          <a:bodyPr/>
          <a:lstStyle/>
          <a:p>
            <a:r>
              <a:rPr lang="en-GB" sz="1600" dirty="0">
                <a:solidFill>
                  <a:schemeClr val="tx1"/>
                </a:solidFill>
                <a:latin typeface="Verdana" panose="020B0604030504040204" pitchFamily="34" charset="0"/>
                <a:ea typeface="Verdana" panose="020B0604030504040204" pitchFamily="34" charset="0"/>
              </a:rPr>
              <a:t>We hope that by October we will be in a position to start displaying the new handicap on the Wales Golf Platforms. </a:t>
            </a:r>
          </a:p>
          <a:p>
            <a:endParaRPr lang="en-GB" sz="1600" dirty="0">
              <a:solidFill>
                <a:schemeClr val="tx1"/>
              </a:solidFill>
              <a:latin typeface="Verdana" panose="020B0604030504040204" pitchFamily="34" charset="0"/>
              <a:ea typeface="Verdana" panose="020B0604030504040204" pitchFamily="34" charset="0"/>
            </a:endParaRPr>
          </a:p>
          <a:p>
            <a:r>
              <a:rPr lang="en-GB" sz="1600" dirty="0">
                <a:solidFill>
                  <a:schemeClr val="tx1"/>
                </a:solidFill>
                <a:latin typeface="Verdana" panose="020B0604030504040204" pitchFamily="34" charset="0"/>
                <a:ea typeface="Verdana" panose="020B0604030504040204" pitchFamily="34" charset="0"/>
              </a:rPr>
              <a:t>Players will then be in a position to start signing up to their profile and keeping an eye on their handicap</a:t>
            </a:r>
          </a:p>
          <a:p>
            <a:endParaRPr lang="en-GB" sz="1600" dirty="0">
              <a:solidFill>
                <a:schemeClr val="tx1"/>
              </a:solidFill>
              <a:latin typeface="Verdana" panose="020B0604030504040204" pitchFamily="34" charset="0"/>
              <a:ea typeface="Verdana" panose="020B0604030504040204" pitchFamily="34" charset="0"/>
            </a:endParaRPr>
          </a:p>
          <a:p>
            <a:r>
              <a:rPr lang="en-GB" sz="1600" dirty="0">
                <a:solidFill>
                  <a:schemeClr val="tx1"/>
                </a:solidFill>
                <a:latin typeface="Verdana" panose="020B0604030504040204" pitchFamily="34" charset="0"/>
                <a:ea typeface="Verdana" panose="020B0604030504040204" pitchFamily="34" charset="0"/>
              </a:rPr>
              <a:t>Nov 2 2020 you will then need to start playing your golf under the new WHS rules and using the procedures we’ve highlighted in this presentation.</a:t>
            </a:r>
          </a:p>
          <a:p>
            <a:endParaRPr lang="en-GB" sz="1600" dirty="0">
              <a:solidFill>
                <a:schemeClr val="tx1"/>
              </a:solidFill>
              <a:latin typeface="Verdana" panose="020B0604030504040204" pitchFamily="34" charset="0"/>
              <a:ea typeface="Verdana" panose="020B0604030504040204" pitchFamily="34" charset="0"/>
            </a:endParaRPr>
          </a:p>
          <a:p>
            <a:endParaRPr lang="en-GB" sz="1600" dirty="0">
              <a:solidFill>
                <a:schemeClr val="tx1"/>
              </a:solidFill>
              <a:latin typeface="Verdana" panose="020B0604030504040204" pitchFamily="34" charset="0"/>
              <a:ea typeface="Verdana" panose="020B0604030504040204" pitchFamily="34" charset="0"/>
            </a:endParaRPr>
          </a:p>
          <a:p>
            <a:pPr lvl="2" indent="0">
              <a:buNone/>
            </a:pPr>
            <a:endParaRPr lang="en-GB" sz="1600" dirty="0">
              <a:solidFill>
                <a:schemeClr val="tx1"/>
              </a:solidFill>
              <a:latin typeface="Verdana" panose="020B0604030504040204" pitchFamily="34" charset="0"/>
              <a:ea typeface="Verdana" panose="020B0604030504040204" pitchFamily="34" charset="0"/>
            </a:endParaRPr>
          </a:p>
          <a:p>
            <a:pPr lvl="2" indent="0">
              <a:buNone/>
            </a:pPr>
            <a:endParaRPr lang="en-GB" sz="1600" dirty="0">
              <a:solidFill>
                <a:schemeClr val="tx1"/>
              </a:solidFill>
              <a:latin typeface="Verdana" panose="020B0604030504040204" pitchFamily="34" charset="0"/>
              <a:ea typeface="Verdana" panose="020B0604030504040204" pitchFamily="34" charset="0"/>
            </a:endParaRPr>
          </a:p>
          <a:p>
            <a:pPr marL="214313" lvl="1" indent="-214313">
              <a:buFont typeface="Arial" panose="020B0604020202020204" pitchFamily="34" charset="0"/>
              <a:buChar char="•"/>
            </a:pPr>
            <a:endParaRPr lang="en-GB" dirty="0"/>
          </a:p>
        </p:txBody>
      </p:sp>
      <p:sp>
        <p:nvSpPr>
          <p:cNvPr id="4" name="Title 3"/>
          <p:cNvSpPr>
            <a:spLocks noGrp="1"/>
          </p:cNvSpPr>
          <p:nvPr>
            <p:ph type="title"/>
          </p:nvPr>
        </p:nvSpPr>
        <p:spPr>
          <a:xfrm>
            <a:off x="0" y="955001"/>
            <a:ext cx="9144000" cy="914400"/>
          </a:xfrm>
        </p:spPr>
        <p:txBody>
          <a:bodyPr/>
          <a:lstStyle/>
          <a:p>
            <a:r>
              <a:rPr lang="en-GB" dirty="0">
                <a:latin typeface="Verdana" panose="020B0604030504040204" pitchFamily="34" charset="0"/>
                <a:ea typeface="Verdana" panose="020B0604030504040204" pitchFamily="34" charset="0"/>
              </a:rPr>
              <a:t>Transition</a:t>
            </a:r>
          </a:p>
        </p:txBody>
      </p:sp>
      <p:pic>
        <p:nvPicPr>
          <p:cNvPr id="5" name="Picture 4"/>
          <p:cNvPicPr>
            <a:picLocks noChangeAspect="1"/>
          </p:cNvPicPr>
          <p:nvPr/>
        </p:nvPicPr>
        <p:blipFill>
          <a:blip r:embed="rId3"/>
          <a:stretch>
            <a:fillRect/>
          </a:stretch>
        </p:blipFill>
        <p:spPr>
          <a:xfrm>
            <a:off x="5029202" y="2594377"/>
            <a:ext cx="3603048" cy="212616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8687" y="207557"/>
            <a:ext cx="1859441" cy="739204"/>
          </a:xfrm>
          <a:prstGeom prst="rect">
            <a:avLst/>
          </a:prstGeom>
        </p:spPr>
      </p:pic>
    </p:spTree>
    <p:extLst>
      <p:ext uri="{BB962C8B-B14F-4D97-AF65-F5344CB8AC3E}">
        <p14:creationId xmlns:p14="http://schemas.microsoft.com/office/powerpoint/2010/main" val="3526751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CBE5C-691E-42D0-B61B-867AD26AB236}"/>
              </a:ext>
            </a:extLst>
          </p:cNvPr>
          <p:cNvSpPr>
            <a:spLocks noGrp="1"/>
          </p:cNvSpPr>
          <p:nvPr>
            <p:ph type="title"/>
          </p:nvPr>
        </p:nvSpPr>
        <p:spPr>
          <a:xfrm>
            <a:off x="0" y="1115839"/>
            <a:ext cx="9144000" cy="914400"/>
          </a:xfrm>
        </p:spPr>
        <p:txBody>
          <a:bodyPr/>
          <a:lstStyle/>
          <a:p>
            <a:r>
              <a:rPr lang="en-US" dirty="0">
                <a:latin typeface="Verdana" panose="020B0604030504040204" pitchFamily="34" charset="0"/>
                <a:ea typeface="Verdana" panose="020B0604030504040204" pitchFamily="34" charset="0"/>
              </a:rPr>
              <a:t>Purpose of the World Handicap System</a:t>
            </a:r>
            <a:r>
              <a:rPr lang="en-US" dirty="0">
                <a:solidFill>
                  <a:srgbClr val="FF0000"/>
                </a:solidFill>
                <a:latin typeface="Verdana" panose="020B0604030504040204" pitchFamily="34" charset="0"/>
                <a:ea typeface="Verdana" panose="020B0604030504040204" pitchFamily="34" charset="0"/>
              </a:rPr>
              <a:t> </a:t>
            </a:r>
            <a:r>
              <a:rPr lang="en-US" dirty="0">
                <a:latin typeface="Verdana" panose="020B0604030504040204" pitchFamily="34" charset="0"/>
                <a:ea typeface="Verdana" panose="020B0604030504040204" pitchFamily="34" charset="0"/>
              </a:rPr>
              <a:t>(Rule 1.1)</a:t>
            </a:r>
          </a:p>
        </p:txBody>
      </p:sp>
      <p:sp>
        <p:nvSpPr>
          <p:cNvPr id="3" name="Content Placeholder 2">
            <a:extLst>
              <a:ext uri="{FF2B5EF4-FFF2-40B4-BE49-F238E27FC236}">
                <a16:creationId xmlns:a16="http://schemas.microsoft.com/office/drawing/2014/main" id="{1B856B93-E914-4E1F-A2D7-F599B3C29D58}"/>
              </a:ext>
            </a:extLst>
          </p:cNvPr>
          <p:cNvSpPr>
            <a:spLocks noGrp="1"/>
          </p:cNvSpPr>
          <p:nvPr>
            <p:ph idx="1"/>
          </p:nvPr>
        </p:nvSpPr>
        <p:spPr>
          <a:xfrm>
            <a:off x="481535" y="2226684"/>
            <a:ext cx="4681481" cy="3028860"/>
          </a:xfrm>
        </p:spPr>
        <p:txBody>
          <a:bodyPr/>
          <a:lstStyle/>
          <a:p>
            <a:r>
              <a:rPr lang="en-US" sz="1600" dirty="0">
                <a:solidFill>
                  <a:schemeClr val="tx1"/>
                </a:solidFill>
                <a:latin typeface="Verdana" panose="020B0604030504040204" pitchFamily="34" charset="0"/>
                <a:ea typeface="Verdana" panose="020B0604030504040204" pitchFamily="34" charset="0"/>
              </a:rPr>
              <a:t>The World Handicap System includes the Rules of Handicapping and the Course Rating System.</a:t>
            </a:r>
          </a:p>
          <a:p>
            <a:endParaRPr lang="en-US" sz="1600" dirty="0">
              <a:solidFill>
                <a:schemeClr val="tx1"/>
              </a:solidFill>
              <a:latin typeface="Verdana" panose="020B0604030504040204" pitchFamily="34" charset="0"/>
              <a:ea typeface="Verdana" panose="020B0604030504040204" pitchFamily="34" charset="0"/>
            </a:endParaRPr>
          </a:p>
          <a:p>
            <a:r>
              <a:rPr lang="en-US" sz="1600" dirty="0">
                <a:solidFill>
                  <a:schemeClr val="tx1"/>
                </a:solidFill>
                <a:latin typeface="Verdana" panose="020B0604030504040204" pitchFamily="34" charset="0"/>
                <a:ea typeface="Verdana" panose="020B0604030504040204" pitchFamily="34" charset="0"/>
              </a:rPr>
              <a:t>Its purpose is to enable as many golfers as possible the opportunity to:</a:t>
            </a:r>
          </a:p>
          <a:p>
            <a:endParaRPr lang="en-US" sz="1600" dirty="0">
              <a:solidFill>
                <a:schemeClr val="tx1"/>
              </a:solidFill>
              <a:latin typeface="Verdana" panose="020B0604030504040204" pitchFamily="34" charset="0"/>
              <a:ea typeface="Verdana" panose="020B0604030504040204" pitchFamily="34" charset="0"/>
            </a:endParaRPr>
          </a:p>
          <a:p>
            <a:pPr marL="517922" indent="-214313">
              <a:buFont typeface="Arial" panose="020B0604020202020204" pitchFamily="34" charset="0"/>
              <a:buChar char="•"/>
            </a:pPr>
            <a:r>
              <a:rPr lang="en-US" sz="1600" dirty="0">
                <a:solidFill>
                  <a:schemeClr val="tx1"/>
                </a:solidFill>
                <a:latin typeface="Verdana" panose="020B0604030504040204" pitchFamily="34" charset="0"/>
                <a:ea typeface="Verdana" panose="020B0604030504040204" pitchFamily="34" charset="0"/>
              </a:rPr>
              <a:t>Obtain and maintain a Handicap Index.</a:t>
            </a:r>
          </a:p>
          <a:p>
            <a:pPr marL="303610"/>
            <a:endParaRPr lang="en-US" sz="1600" dirty="0">
              <a:solidFill>
                <a:schemeClr val="tx1"/>
              </a:solidFill>
              <a:latin typeface="Verdana" panose="020B0604030504040204" pitchFamily="34" charset="0"/>
              <a:ea typeface="Verdana" panose="020B0604030504040204" pitchFamily="34" charset="0"/>
            </a:endParaRPr>
          </a:p>
          <a:p>
            <a:pPr marL="517922" indent="-214313">
              <a:buFont typeface="Arial" panose="020B0604020202020204" pitchFamily="34" charset="0"/>
              <a:buChar char="•"/>
            </a:pPr>
            <a:r>
              <a:rPr lang="en-US" sz="1600" dirty="0">
                <a:solidFill>
                  <a:schemeClr val="tx1"/>
                </a:solidFill>
                <a:latin typeface="Verdana" panose="020B0604030504040204" pitchFamily="34" charset="0"/>
                <a:ea typeface="Verdana" panose="020B0604030504040204" pitchFamily="34" charset="0"/>
              </a:rPr>
              <a:t>Use their Handicap Index on any golf course around the world.</a:t>
            </a:r>
          </a:p>
          <a:p>
            <a:pPr marL="517922" indent="-214313">
              <a:buFont typeface="Arial" panose="020B0604020202020204" pitchFamily="34" charset="0"/>
              <a:buChar char="•"/>
            </a:pPr>
            <a:endParaRPr lang="en-US" sz="1600" dirty="0">
              <a:solidFill>
                <a:schemeClr val="tx1"/>
              </a:solidFill>
              <a:latin typeface="Verdana" panose="020B0604030504040204" pitchFamily="34" charset="0"/>
              <a:ea typeface="Verdana" panose="020B0604030504040204" pitchFamily="34" charset="0"/>
            </a:endParaRPr>
          </a:p>
          <a:p>
            <a:pPr marL="517922" indent="-214313">
              <a:buFont typeface="Arial" panose="020B0604020202020204" pitchFamily="34" charset="0"/>
              <a:buChar char="•"/>
            </a:pPr>
            <a:r>
              <a:rPr lang="en-US" sz="1600" dirty="0">
                <a:solidFill>
                  <a:schemeClr val="tx1"/>
                </a:solidFill>
                <a:latin typeface="Verdana" panose="020B0604030504040204" pitchFamily="34" charset="0"/>
                <a:ea typeface="Verdana" panose="020B0604030504040204" pitchFamily="34" charset="0"/>
              </a:rPr>
              <a:t>Compete, or play recreationally, with anyone else on a fair and equal basis.</a:t>
            </a:r>
          </a:p>
          <a:p>
            <a:endParaRPr lang="en-US" dirty="0"/>
          </a:p>
        </p:txBody>
      </p:sp>
      <p:pic>
        <p:nvPicPr>
          <p:cNvPr id="5" name="Picture 4">
            <a:extLst>
              <a:ext uri="{FF2B5EF4-FFF2-40B4-BE49-F238E27FC236}">
                <a16:creationId xmlns:a16="http://schemas.microsoft.com/office/drawing/2014/main" id="{9187176E-EA71-4617-B590-F8D3B95892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9181" y="1850653"/>
            <a:ext cx="3039019" cy="304080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8687" y="207557"/>
            <a:ext cx="1859441" cy="739204"/>
          </a:xfrm>
          <a:prstGeom prst="rect">
            <a:avLst/>
          </a:prstGeom>
        </p:spPr>
      </p:pic>
    </p:spTree>
    <p:extLst>
      <p:ext uri="{BB962C8B-B14F-4D97-AF65-F5344CB8AC3E}">
        <p14:creationId xmlns:p14="http://schemas.microsoft.com/office/powerpoint/2010/main" val="22752614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A32969-C826-4668-A1CF-08D7B3A2B1F8}"/>
              </a:ext>
            </a:extLst>
          </p:cNvPr>
          <p:cNvSpPr>
            <a:spLocks noGrp="1"/>
          </p:cNvSpPr>
          <p:nvPr>
            <p:ph type="title"/>
          </p:nvPr>
        </p:nvSpPr>
        <p:spPr>
          <a:xfrm>
            <a:off x="95694" y="873884"/>
            <a:ext cx="9144000" cy="914400"/>
          </a:xfrm>
        </p:spPr>
        <p:txBody>
          <a:bodyPr/>
          <a:lstStyle/>
          <a:p>
            <a:r>
              <a:rPr lang="en-GB" dirty="0"/>
              <a:t>Who Administrates your handicap?</a:t>
            </a:r>
          </a:p>
        </p:txBody>
      </p:sp>
      <p:pic>
        <p:nvPicPr>
          <p:cNvPr id="5" name="Picture 4">
            <a:extLst>
              <a:ext uri="{FF2B5EF4-FFF2-40B4-BE49-F238E27FC236}">
                <a16:creationId xmlns:a16="http://schemas.microsoft.com/office/drawing/2014/main" id="{95B26CE1-884B-4269-8FFF-5B091B400EF0}"/>
              </a:ext>
            </a:extLst>
          </p:cNvPr>
          <p:cNvPicPr>
            <a:picLocks noChangeAspect="1"/>
          </p:cNvPicPr>
          <p:nvPr/>
        </p:nvPicPr>
        <p:blipFill rotWithShape="1">
          <a:blip r:embed="rId2"/>
          <a:srcRect l="8032" r="6801"/>
          <a:stretch/>
        </p:blipFill>
        <p:spPr>
          <a:xfrm>
            <a:off x="485775" y="1842232"/>
            <a:ext cx="2001520" cy="609476"/>
          </a:xfrm>
          <a:prstGeom prst="rect">
            <a:avLst/>
          </a:prstGeom>
        </p:spPr>
      </p:pic>
      <p:graphicFrame>
        <p:nvGraphicFramePr>
          <p:cNvPr id="8" name="Content Placeholder 7">
            <a:extLst>
              <a:ext uri="{FF2B5EF4-FFF2-40B4-BE49-F238E27FC236}">
                <a16:creationId xmlns:a16="http://schemas.microsoft.com/office/drawing/2014/main" id="{ECCF88D1-09B6-4A24-BBC7-D72465CBCFA5}"/>
              </a:ext>
            </a:extLst>
          </p:cNvPr>
          <p:cNvGraphicFramePr>
            <a:graphicFrameLocks noGrp="1"/>
          </p:cNvGraphicFramePr>
          <p:nvPr>
            <p:ph idx="1"/>
            <p:extLst>
              <p:ext uri="{D42A27DB-BD31-4B8C-83A1-F6EECF244321}">
                <p14:modId xmlns:p14="http://schemas.microsoft.com/office/powerpoint/2010/main" val="3386317238"/>
              </p:ext>
            </p:extLst>
          </p:nvPr>
        </p:nvGraphicFramePr>
        <p:xfrm>
          <a:off x="485775" y="2775098"/>
          <a:ext cx="6840058" cy="31526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ED6B0C06-5A5A-4E9F-A653-3F8CC5AEBC7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43727" y="1712504"/>
            <a:ext cx="1859441" cy="739204"/>
          </a:xfrm>
          <a:prstGeom prst="rect">
            <a:avLst/>
          </a:prstGeom>
        </p:spPr>
      </p:pic>
      <p:pic>
        <p:nvPicPr>
          <p:cNvPr id="3" name="Picture 2">
            <a:extLst>
              <a:ext uri="{FF2B5EF4-FFF2-40B4-BE49-F238E27FC236}">
                <a16:creationId xmlns:a16="http://schemas.microsoft.com/office/drawing/2014/main" id="{45A34814-70EA-45A7-AD48-C5ED36358DA3}"/>
              </a:ext>
            </a:extLst>
          </p:cNvPr>
          <p:cNvPicPr>
            <a:picLocks noChangeAspect="1"/>
          </p:cNvPicPr>
          <p:nvPr/>
        </p:nvPicPr>
        <p:blipFill>
          <a:blip r:embed="rId9"/>
          <a:stretch>
            <a:fillRect/>
          </a:stretch>
        </p:blipFill>
        <p:spPr>
          <a:xfrm>
            <a:off x="3507017" y="1576967"/>
            <a:ext cx="803083" cy="1032110"/>
          </a:xfrm>
          <a:prstGeom prst="rect">
            <a:avLst/>
          </a:prstGeom>
        </p:spPr>
      </p:pic>
    </p:spTree>
    <p:extLst>
      <p:ext uri="{BB962C8B-B14F-4D97-AF65-F5344CB8AC3E}">
        <p14:creationId xmlns:p14="http://schemas.microsoft.com/office/powerpoint/2010/main" val="8265697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5079" y="2796169"/>
            <a:ext cx="4544123" cy="2061581"/>
          </a:xfrm>
        </p:spPr>
        <p:txBody>
          <a:bodyPr/>
          <a:lstStyle/>
          <a:p>
            <a:endParaRPr lang="en-GB" dirty="0"/>
          </a:p>
          <a:p>
            <a:endParaRPr lang="en-GB" dirty="0"/>
          </a:p>
          <a:p>
            <a:endParaRPr lang="en-GB" dirty="0"/>
          </a:p>
          <a:p>
            <a:endParaRPr lang="en-GB" dirty="0"/>
          </a:p>
          <a:p>
            <a:r>
              <a:rPr lang="en-GB" sz="2000" dirty="0">
                <a:solidFill>
                  <a:schemeClr val="tx1"/>
                </a:solidFill>
                <a:latin typeface="Verdana" panose="020B0604030504040204" pitchFamily="34" charset="0"/>
                <a:ea typeface="Verdana" panose="020B0604030504040204" pitchFamily="34" charset="0"/>
              </a:rPr>
              <a:t>Please direct any further questions to your handicap committee or </a:t>
            </a:r>
            <a:r>
              <a:rPr lang="en-GB" sz="2000" dirty="0">
                <a:latin typeface="Verdana" panose="020B0604030504040204" pitchFamily="34" charset="0"/>
                <a:ea typeface="Verdana" panose="020B0604030504040204" pitchFamily="34" charset="0"/>
                <a:hlinkClick r:id="rId2"/>
              </a:rPr>
              <a:t>handicapping@walesgolf.org</a:t>
            </a:r>
            <a:endParaRPr lang="en-GB" sz="2000" dirty="0">
              <a:latin typeface="Verdana" panose="020B0604030504040204" pitchFamily="34" charset="0"/>
              <a:ea typeface="Verdana" panose="020B0604030504040204" pitchFamily="34" charset="0"/>
            </a:endParaRPr>
          </a:p>
          <a:p>
            <a:endParaRPr lang="en-GB" dirty="0"/>
          </a:p>
          <a:p>
            <a:endParaRPr lang="en-GB" dirty="0"/>
          </a:p>
        </p:txBody>
      </p:sp>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4015" b="4015"/>
          <a:stretch>
            <a:fillRect/>
          </a:stretch>
        </p:blipFill>
        <p:spPr>
          <a:xfrm>
            <a:off x="4812030" y="1969259"/>
            <a:ext cx="3479612" cy="3519047"/>
          </a:xfrm>
        </p:spPr>
      </p:pic>
      <p:sp>
        <p:nvSpPr>
          <p:cNvPr id="4" name="Title 3"/>
          <p:cNvSpPr>
            <a:spLocks noGrp="1"/>
          </p:cNvSpPr>
          <p:nvPr>
            <p:ph type="title"/>
          </p:nvPr>
        </p:nvSpPr>
        <p:spPr>
          <a:xfrm>
            <a:off x="0" y="2045459"/>
            <a:ext cx="9144000" cy="914400"/>
          </a:xfrm>
        </p:spPr>
        <p:txBody>
          <a:bodyPr>
            <a:normAutofit/>
          </a:bodyPr>
          <a:lstStyle/>
          <a:p>
            <a:r>
              <a:rPr lang="en-GB" sz="4000" dirty="0"/>
              <a:t>Questions?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8687" y="207557"/>
            <a:ext cx="1859441" cy="739204"/>
          </a:xfrm>
          <a:prstGeom prst="rect">
            <a:avLst/>
          </a:prstGeom>
        </p:spPr>
      </p:pic>
    </p:spTree>
    <p:extLst>
      <p:ext uri="{BB962C8B-B14F-4D97-AF65-F5344CB8AC3E}">
        <p14:creationId xmlns:p14="http://schemas.microsoft.com/office/powerpoint/2010/main" val="2523051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28E9127-C838-4248-9F54-2418743EF8BB}"/>
              </a:ext>
            </a:extLst>
          </p:cNvPr>
          <p:cNvSpPr>
            <a:spLocks noGrp="1"/>
          </p:cNvSpPr>
          <p:nvPr>
            <p:ph idx="1"/>
          </p:nvPr>
        </p:nvSpPr>
        <p:spPr>
          <a:xfrm>
            <a:off x="431511" y="2137122"/>
            <a:ext cx="4445289" cy="3981456"/>
          </a:xfrm>
        </p:spPr>
        <p:txBody>
          <a:bodyPr/>
          <a:lstStyle/>
          <a:p>
            <a:r>
              <a:rPr lang="en-US" sz="1600" dirty="0">
                <a:solidFill>
                  <a:schemeClr val="tx1"/>
                </a:solidFill>
                <a:latin typeface="Verdana" panose="020B0604030504040204" pitchFamily="34" charset="0"/>
                <a:ea typeface="Verdana" panose="020B0604030504040204" pitchFamily="34" charset="0"/>
              </a:rPr>
              <a:t>Course Rating assesses the playing difficulty of all the golf courses in Wales. </a:t>
            </a:r>
          </a:p>
          <a:p>
            <a:endParaRPr lang="en-US" sz="1600" b="1" dirty="0">
              <a:solidFill>
                <a:schemeClr val="tx1"/>
              </a:solidFill>
              <a:latin typeface="Verdana" panose="020B0604030504040204" pitchFamily="34" charset="0"/>
              <a:ea typeface="Verdana" panose="020B0604030504040204" pitchFamily="34" charset="0"/>
            </a:endParaRPr>
          </a:p>
          <a:p>
            <a:r>
              <a:rPr lang="en-US" sz="1600" dirty="0">
                <a:solidFill>
                  <a:schemeClr val="tx1"/>
                </a:solidFill>
                <a:latin typeface="Verdana" panose="020B0604030504040204" pitchFamily="34" charset="0"/>
                <a:ea typeface="Verdana" panose="020B0604030504040204" pitchFamily="34" charset="0"/>
              </a:rPr>
              <a:t>This is done by a trained team of course raters, who will visit and assess you golf course. In Wales we aim to visit your golf course once every 10 years to make sure the figures a still accurate.</a:t>
            </a:r>
          </a:p>
          <a:p>
            <a:endParaRPr lang="en-US" sz="1600" b="1" dirty="0">
              <a:solidFill>
                <a:schemeClr val="tx1"/>
              </a:solidFill>
              <a:latin typeface="Verdana" panose="020B0604030504040204" pitchFamily="34" charset="0"/>
              <a:ea typeface="Verdana" panose="020B0604030504040204" pitchFamily="34" charset="0"/>
            </a:endParaRPr>
          </a:p>
          <a:p>
            <a:r>
              <a:rPr lang="en-US" sz="1600" dirty="0">
                <a:solidFill>
                  <a:schemeClr val="tx1"/>
                </a:solidFill>
                <a:latin typeface="Verdana" panose="020B0604030504040204" pitchFamily="34" charset="0"/>
                <a:ea typeface="Verdana" panose="020B0604030504040204" pitchFamily="34" charset="0"/>
              </a:rPr>
              <a:t>We assess the difficulty of the course for a scratch golfer and a bogey golfer.</a:t>
            </a:r>
          </a:p>
          <a:p>
            <a:endParaRPr lang="en-US" sz="1600" dirty="0">
              <a:solidFill>
                <a:schemeClr val="tx1"/>
              </a:solidFill>
              <a:latin typeface="Verdana" panose="020B0604030504040204" pitchFamily="34" charset="0"/>
              <a:ea typeface="Verdana" panose="020B0604030504040204" pitchFamily="34" charset="0"/>
            </a:endParaRPr>
          </a:p>
          <a:p>
            <a:r>
              <a:rPr lang="en-US" sz="1600" dirty="0">
                <a:solidFill>
                  <a:schemeClr val="tx1"/>
                </a:solidFill>
                <a:latin typeface="Verdana" panose="020B0604030504040204" pitchFamily="34" charset="0"/>
                <a:ea typeface="Verdana" panose="020B0604030504040204" pitchFamily="34" charset="0"/>
              </a:rPr>
              <a:t>The comparison between these two is what gives us your slope rating.</a:t>
            </a:r>
          </a:p>
          <a:p>
            <a:pPr marL="214313" indent="-214313">
              <a:buFont typeface="Arial" panose="020B0604020202020204" pitchFamily="34" charset="0"/>
              <a:buChar char="•"/>
            </a:pPr>
            <a:endParaRPr lang="en-US" b="1" dirty="0"/>
          </a:p>
        </p:txBody>
      </p:sp>
      <p:sp>
        <p:nvSpPr>
          <p:cNvPr id="2" name="Title 1">
            <a:extLst>
              <a:ext uri="{FF2B5EF4-FFF2-40B4-BE49-F238E27FC236}">
                <a16:creationId xmlns:a16="http://schemas.microsoft.com/office/drawing/2014/main" id="{7B0C239F-23D6-4867-A833-7EA57BDD277B}"/>
              </a:ext>
            </a:extLst>
          </p:cNvPr>
          <p:cNvSpPr>
            <a:spLocks noGrp="1"/>
          </p:cNvSpPr>
          <p:nvPr>
            <p:ph type="title"/>
          </p:nvPr>
        </p:nvSpPr>
        <p:spPr>
          <a:xfrm>
            <a:off x="0" y="1334342"/>
            <a:ext cx="9144000" cy="685800"/>
          </a:xfrm>
          <a:solidFill>
            <a:srgbClr val="00B0F0"/>
          </a:solidFill>
          <a:ln>
            <a:solidFill>
              <a:schemeClr val="bg1"/>
            </a:solidFill>
          </a:ln>
        </p:spPr>
        <p:txBody>
          <a:bodyPr>
            <a:normAutofit/>
          </a:bodyPr>
          <a:lstStyle/>
          <a:p>
            <a:r>
              <a:rPr lang="en-US" dirty="0">
                <a:solidFill>
                  <a:schemeClr val="bg1"/>
                </a:solidFill>
                <a:latin typeface="Verdana" panose="020B0604030504040204" pitchFamily="34" charset="0"/>
                <a:ea typeface="Verdana" panose="020B0604030504040204" pitchFamily="34" charset="0"/>
              </a:rPr>
              <a:t>What is Course Rating?</a:t>
            </a:r>
          </a:p>
        </p:txBody>
      </p:sp>
      <p:pic>
        <p:nvPicPr>
          <p:cNvPr id="50" name="Picture 49">
            <a:extLst>
              <a:ext uri="{FF2B5EF4-FFF2-40B4-BE49-F238E27FC236}">
                <a16:creationId xmlns:a16="http://schemas.microsoft.com/office/drawing/2014/main" id="{C6F73C6D-FFEF-4EC8-9A51-C1F10ED85F93}"/>
              </a:ext>
            </a:extLst>
          </p:cNvPr>
          <p:cNvPicPr>
            <a:picLocks noChangeAspect="1"/>
          </p:cNvPicPr>
          <p:nvPr/>
        </p:nvPicPr>
        <p:blipFill>
          <a:blip r:embed="rId3"/>
          <a:stretch>
            <a:fillRect/>
          </a:stretch>
        </p:blipFill>
        <p:spPr>
          <a:xfrm>
            <a:off x="5058151" y="2137122"/>
            <a:ext cx="3230327" cy="2184773"/>
          </a:xfrm>
          <a:prstGeom prst="rect">
            <a:avLst/>
          </a:prstGeom>
        </p:spPr>
      </p:pic>
      <p:pic>
        <p:nvPicPr>
          <p:cNvPr id="51" name="Picture 50">
            <a:extLst>
              <a:ext uri="{FF2B5EF4-FFF2-40B4-BE49-F238E27FC236}">
                <a16:creationId xmlns:a16="http://schemas.microsoft.com/office/drawing/2014/main" id="{E17A7613-8FF2-42FA-99ED-EABF6CFB0765}"/>
              </a:ext>
            </a:extLst>
          </p:cNvPr>
          <p:cNvPicPr>
            <a:picLocks noChangeAspect="1"/>
          </p:cNvPicPr>
          <p:nvPr/>
        </p:nvPicPr>
        <p:blipFill>
          <a:blip r:embed="rId4"/>
          <a:stretch>
            <a:fillRect/>
          </a:stretch>
        </p:blipFill>
        <p:spPr>
          <a:xfrm>
            <a:off x="5058151" y="4016814"/>
            <a:ext cx="3238754" cy="218477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8687" y="207557"/>
            <a:ext cx="1859441" cy="739204"/>
          </a:xfrm>
          <a:prstGeom prst="rect">
            <a:avLst/>
          </a:prstGeom>
        </p:spPr>
      </p:pic>
    </p:spTree>
    <p:extLst>
      <p:ext uri="{BB962C8B-B14F-4D97-AF65-F5344CB8AC3E}">
        <p14:creationId xmlns:p14="http://schemas.microsoft.com/office/powerpoint/2010/main" val="4078954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F315331-7086-43B4-8A3A-82D2BA2B90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6567" y="4115089"/>
            <a:ext cx="8427904" cy="1958248"/>
          </a:xfrm>
          <a:prstGeom prst="rect">
            <a:avLst/>
          </a:prstGeom>
        </p:spPr>
      </p:pic>
      <p:graphicFrame>
        <p:nvGraphicFramePr>
          <p:cNvPr id="2" name="Table 1">
            <a:extLst>
              <a:ext uri="{FF2B5EF4-FFF2-40B4-BE49-F238E27FC236}">
                <a16:creationId xmlns:a16="http://schemas.microsoft.com/office/drawing/2014/main" id="{BCDD037E-0573-452B-89FC-F7B8322E1C70}"/>
              </a:ext>
            </a:extLst>
          </p:cNvPr>
          <p:cNvGraphicFramePr>
            <a:graphicFrameLocks noGrp="1"/>
          </p:cNvGraphicFramePr>
          <p:nvPr>
            <p:extLst>
              <p:ext uri="{D42A27DB-BD31-4B8C-83A1-F6EECF244321}">
                <p14:modId xmlns:p14="http://schemas.microsoft.com/office/powerpoint/2010/main" val="1898888630"/>
              </p:ext>
            </p:extLst>
          </p:nvPr>
        </p:nvGraphicFramePr>
        <p:xfrm>
          <a:off x="1661250" y="2221230"/>
          <a:ext cx="6113905" cy="2415540"/>
        </p:xfrm>
        <a:graphic>
          <a:graphicData uri="http://schemas.openxmlformats.org/drawingml/2006/table">
            <a:tbl>
              <a:tblPr firstRow="1" bandRow="1">
                <a:tableStyleId>{5C22544A-7EE6-4342-B048-85BDC9FD1C3A}</a:tableStyleId>
              </a:tblPr>
              <a:tblGrid>
                <a:gridCol w="1955212">
                  <a:extLst>
                    <a:ext uri="{9D8B030D-6E8A-4147-A177-3AD203B41FA5}">
                      <a16:colId xmlns:a16="http://schemas.microsoft.com/office/drawing/2014/main" val="1533831822"/>
                    </a:ext>
                  </a:extLst>
                </a:gridCol>
                <a:gridCol w="2120725">
                  <a:extLst>
                    <a:ext uri="{9D8B030D-6E8A-4147-A177-3AD203B41FA5}">
                      <a16:colId xmlns:a16="http://schemas.microsoft.com/office/drawing/2014/main" val="2239466467"/>
                    </a:ext>
                  </a:extLst>
                </a:gridCol>
                <a:gridCol w="2037968">
                  <a:extLst>
                    <a:ext uri="{9D8B030D-6E8A-4147-A177-3AD203B41FA5}">
                      <a16:colId xmlns:a16="http://schemas.microsoft.com/office/drawing/2014/main" val="655250049"/>
                    </a:ext>
                  </a:extLst>
                </a:gridCol>
              </a:tblGrid>
              <a:tr h="278130">
                <a:tc>
                  <a:txBody>
                    <a:bodyPr/>
                    <a:lstStyle/>
                    <a:p>
                      <a:pPr algn="ctr"/>
                      <a:r>
                        <a:rPr lang="en-GB" sz="1000" dirty="0">
                          <a:latin typeface="Verdana" panose="020B0604030504040204" pitchFamily="34" charset="0"/>
                          <a:ea typeface="Verdana" panose="020B0604030504040204" pitchFamily="34" charset="0"/>
                        </a:rPr>
                        <a:t>Length</a:t>
                      </a:r>
                    </a:p>
                  </a:txBody>
                  <a:tcPr marL="68580" marR="68580" marT="34290" marB="34290">
                    <a:solidFill>
                      <a:srgbClr val="009FDF"/>
                    </a:solidFill>
                  </a:tcPr>
                </a:tc>
                <a:tc gridSpan="2">
                  <a:txBody>
                    <a:bodyPr/>
                    <a:lstStyle/>
                    <a:p>
                      <a:pPr algn="ctr"/>
                      <a:r>
                        <a:rPr lang="en-GB" sz="1000" dirty="0">
                          <a:latin typeface="Verdana" panose="020B0604030504040204" pitchFamily="34" charset="0"/>
                          <a:ea typeface="Verdana" panose="020B0604030504040204" pitchFamily="34" charset="0"/>
                        </a:rPr>
                        <a:t>Obstacles (Difficulty Factors)</a:t>
                      </a:r>
                    </a:p>
                  </a:txBody>
                  <a:tcPr marL="68580" marR="68580" marT="34290" marB="34290">
                    <a:solidFill>
                      <a:srgbClr val="009FDF"/>
                    </a:solidFill>
                  </a:tcPr>
                </a:tc>
                <a:tc hMerge="1">
                  <a:txBody>
                    <a:bodyPr/>
                    <a:lstStyle/>
                    <a:p>
                      <a:endParaRPr lang="en-GB"/>
                    </a:p>
                  </a:txBody>
                  <a:tcPr/>
                </a:tc>
                <a:extLst>
                  <a:ext uri="{0D108BD9-81ED-4DB2-BD59-A6C34878D82A}">
                    <a16:rowId xmlns:a16="http://schemas.microsoft.com/office/drawing/2014/main" val="4077402883"/>
                  </a:ext>
                </a:extLst>
              </a:tr>
              <a:tr h="278130">
                <a:tc>
                  <a:txBody>
                    <a:bodyPr/>
                    <a:lstStyle/>
                    <a:p>
                      <a:r>
                        <a:rPr lang="en-GB" sz="1200" dirty="0">
                          <a:latin typeface="Verdana" panose="020B0604030504040204" pitchFamily="34" charset="0"/>
                          <a:ea typeface="Verdana" panose="020B0604030504040204" pitchFamily="34" charset="0"/>
                        </a:rPr>
                        <a:t>Measured Length Of Hole</a:t>
                      </a:r>
                    </a:p>
                  </a:txBody>
                  <a:tcPr marL="68580" marR="68580" marT="34290" marB="34290">
                    <a:solidFill>
                      <a:schemeClr val="bg2"/>
                    </a:solidFill>
                  </a:tcPr>
                </a:tc>
                <a:tc>
                  <a:txBody>
                    <a:bodyPr/>
                    <a:lstStyle/>
                    <a:p>
                      <a:r>
                        <a:rPr lang="en-GB" sz="1200" dirty="0">
                          <a:latin typeface="Verdana" panose="020B0604030504040204" pitchFamily="34" charset="0"/>
                          <a:ea typeface="Verdana" panose="020B0604030504040204" pitchFamily="34" charset="0"/>
                        </a:rPr>
                        <a:t>Topography</a:t>
                      </a:r>
                    </a:p>
                  </a:txBody>
                  <a:tcPr marL="68580" marR="68580" marT="34290" marB="34290">
                    <a:solidFill>
                      <a:schemeClr val="bg2"/>
                    </a:solidFill>
                  </a:tcPr>
                </a:tc>
                <a:tc>
                  <a:txBody>
                    <a:bodyPr/>
                    <a:lstStyle/>
                    <a:p>
                      <a:r>
                        <a:rPr lang="en-GB" sz="1200" dirty="0">
                          <a:latin typeface="Verdana" panose="020B0604030504040204" pitchFamily="34" charset="0"/>
                          <a:ea typeface="Verdana" panose="020B0604030504040204" pitchFamily="34" charset="0"/>
                        </a:rPr>
                        <a:t>Penalty Areas – Lateral</a:t>
                      </a:r>
                    </a:p>
                  </a:txBody>
                  <a:tcPr marL="68580" marR="68580" marT="34290" marB="34290">
                    <a:solidFill>
                      <a:schemeClr val="bg2"/>
                    </a:solidFill>
                  </a:tcPr>
                </a:tc>
                <a:extLst>
                  <a:ext uri="{0D108BD9-81ED-4DB2-BD59-A6C34878D82A}">
                    <a16:rowId xmlns:a16="http://schemas.microsoft.com/office/drawing/2014/main" val="2453891873"/>
                  </a:ext>
                </a:extLst>
              </a:tr>
              <a:tr h="278130">
                <a:tc>
                  <a:txBody>
                    <a:bodyPr/>
                    <a:lstStyle/>
                    <a:p>
                      <a:r>
                        <a:rPr lang="en-GB" sz="1200" dirty="0">
                          <a:latin typeface="Verdana" panose="020B0604030504040204" pitchFamily="34" charset="0"/>
                          <a:ea typeface="Verdana" panose="020B0604030504040204" pitchFamily="34" charset="0"/>
                        </a:rPr>
                        <a:t>Roll</a:t>
                      </a:r>
                    </a:p>
                  </a:txBody>
                  <a:tcPr marL="68580" marR="68580" marT="34290" marB="34290">
                    <a:solidFill>
                      <a:schemeClr val="bg2"/>
                    </a:solidFill>
                  </a:tcPr>
                </a:tc>
                <a:tc>
                  <a:txBody>
                    <a:bodyPr/>
                    <a:lstStyle/>
                    <a:p>
                      <a:r>
                        <a:rPr lang="en-GB" sz="1200" dirty="0">
                          <a:latin typeface="Verdana" panose="020B0604030504040204" pitchFamily="34" charset="0"/>
                          <a:ea typeface="Verdana" panose="020B0604030504040204" pitchFamily="34" charset="0"/>
                        </a:rPr>
                        <a:t>Fairway</a:t>
                      </a:r>
                    </a:p>
                  </a:txBody>
                  <a:tcPr marL="68580" marR="68580" marT="34290" marB="34290">
                    <a:solidFill>
                      <a:schemeClr val="bg2"/>
                    </a:solidFill>
                  </a:tcPr>
                </a:tc>
                <a:tc>
                  <a:txBody>
                    <a:bodyPr/>
                    <a:lstStyle/>
                    <a:p>
                      <a:r>
                        <a:rPr lang="en-GB" sz="1200" dirty="0">
                          <a:latin typeface="Verdana" panose="020B0604030504040204" pitchFamily="34" charset="0"/>
                          <a:ea typeface="Verdana" panose="020B0604030504040204" pitchFamily="34" charset="0"/>
                        </a:rPr>
                        <a:t>Penalty Areas – Crossing</a:t>
                      </a:r>
                    </a:p>
                  </a:txBody>
                  <a:tcPr marL="68580" marR="68580" marT="34290" marB="34290">
                    <a:solidFill>
                      <a:schemeClr val="bg2"/>
                    </a:solidFill>
                  </a:tcPr>
                </a:tc>
                <a:extLst>
                  <a:ext uri="{0D108BD9-81ED-4DB2-BD59-A6C34878D82A}">
                    <a16:rowId xmlns:a16="http://schemas.microsoft.com/office/drawing/2014/main" val="210155074"/>
                  </a:ext>
                </a:extLst>
              </a:tr>
              <a:tr h="278130">
                <a:tc>
                  <a:txBody>
                    <a:bodyPr/>
                    <a:lstStyle/>
                    <a:p>
                      <a:r>
                        <a:rPr lang="en-GB" sz="1200" dirty="0">
                          <a:latin typeface="Verdana" panose="020B0604030504040204" pitchFamily="34" charset="0"/>
                          <a:ea typeface="Verdana" panose="020B0604030504040204" pitchFamily="34" charset="0"/>
                        </a:rPr>
                        <a:t>Elevation</a:t>
                      </a:r>
                    </a:p>
                  </a:txBody>
                  <a:tcPr marL="68580" marR="68580" marT="34290" marB="34290">
                    <a:solidFill>
                      <a:schemeClr val="bg2"/>
                    </a:solidFill>
                  </a:tcPr>
                </a:tc>
                <a:tc>
                  <a:txBody>
                    <a:bodyPr/>
                    <a:lstStyle/>
                    <a:p>
                      <a:r>
                        <a:rPr lang="en-GB" sz="1200" dirty="0">
                          <a:latin typeface="Verdana" panose="020B0604030504040204" pitchFamily="34" charset="0"/>
                          <a:ea typeface="Verdana" panose="020B0604030504040204" pitchFamily="34" charset="0"/>
                        </a:rPr>
                        <a:t>Green Target</a:t>
                      </a:r>
                    </a:p>
                  </a:txBody>
                  <a:tcPr marL="68580" marR="68580" marT="34290" marB="34290">
                    <a:solidFill>
                      <a:schemeClr val="bg2"/>
                    </a:solidFill>
                  </a:tcPr>
                </a:tc>
                <a:tc>
                  <a:txBody>
                    <a:bodyPr/>
                    <a:lstStyle/>
                    <a:p>
                      <a:r>
                        <a:rPr lang="en-GB" sz="1200" dirty="0">
                          <a:latin typeface="Verdana" panose="020B0604030504040204" pitchFamily="34" charset="0"/>
                          <a:ea typeface="Verdana" panose="020B0604030504040204" pitchFamily="34" charset="0"/>
                        </a:rPr>
                        <a:t>Trees</a:t>
                      </a:r>
                    </a:p>
                  </a:txBody>
                  <a:tcPr marL="68580" marR="68580" marT="34290" marB="34290">
                    <a:solidFill>
                      <a:schemeClr val="bg2"/>
                    </a:solidFill>
                  </a:tcPr>
                </a:tc>
                <a:extLst>
                  <a:ext uri="{0D108BD9-81ED-4DB2-BD59-A6C34878D82A}">
                    <a16:rowId xmlns:a16="http://schemas.microsoft.com/office/drawing/2014/main" val="4161219997"/>
                  </a:ext>
                </a:extLst>
              </a:tr>
              <a:tr h="278130">
                <a:tc>
                  <a:txBody>
                    <a:bodyPr/>
                    <a:lstStyle/>
                    <a:p>
                      <a:r>
                        <a:rPr lang="en-GB" sz="1200" dirty="0">
                          <a:latin typeface="Verdana" panose="020B0604030504040204" pitchFamily="34" charset="0"/>
                          <a:ea typeface="Verdana" panose="020B0604030504040204" pitchFamily="34" charset="0"/>
                        </a:rPr>
                        <a:t>Doglegs/Forced Lay-ups</a:t>
                      </a:r>
                    </a:p>
                  </a:txBody>
                  <a:tcPr marL="68580" marR="68580" marT="34290" marB="34290">
                    <a:solidFill>
                      <a:schemeClr val="bg2"/>
                    </a:solidFill>
                  </a:tcPr>
                </a:tc>
                <a:tc>
                  <a:txBody>
                    <a:bodyPr/>
                    <a:lstStyle/>
                    <a:p>
                      <a:r>
                        <a:rPr lang="en-GB" sz="1200" dirty="0">
                          <a:latin typeface="Verdana" panose="020B0604030504040204" pitchFamily="34" charset="0"/>
                          <a:ea typeface="Verdana" panose="020B0604030504040204" pitchFamily="34" charset="0"/>
                        </a:rPr>
                        <a:t>Recoverability from Rough</a:t>
                      </a:r>
                    </a:p>
                  </a:txBody>
                  <a:tcPr marL="68580" marR="68580" marT="34290" marB="34290">
                    <a:solidFill>
                      <a:schemeClr val="bg2"/>
                    </a:solidFill>
                  </a:tcPr>
                </a:tc>
                <a:tc>
                  <a:txBody>
                    <a:bodyPr/>
                    <a:lstStyle/>
                    <a:p>
                      <a:r>
                        <a:rPr lang="en-GB" sz="1200" dirty="0">
                          <a:latin typeface="Verdana" panose="020B0604030504040204" pitchFamily="34" charset="0"/>
                          <a:ea typeface="Verdana" panose="020B0604030504040204" pitchFamily="34" charset="0"/>
                        </a:rPr>
                        <a:t>Green Surface</a:t>
                      </a:r>
                    </a:p>
                  </a:txBody>
                  <a:tcPr marL="68580" marR="68580" marT="34290" marB="34290">
                    <a:solidFill>
                      <a:schemeClr val="bg2"/>
                    </a:solidFill>
                  </a:tcPr>
                </a:tc>
                <a:extLst>
                  <a:ext uri="{0D108BD9-81ED-4DB2-BD59-A6C34878D82A}">
                    <a16:rowId xmlns:a16="http://schemas.microsoft.com/office/drawing/2014/main" val="198734997"/>
                  </a:ext>
                </a:extLst>
              </a:tr>
              <a:tr h="278130">
                <a:tc>
                  <a:txBody>
                    <a:bodyPr/>
                    <a:lstStyle/>
                    <a:p>
                      <a:r>
                        <a:rPr lang="en-GB" sz="1200" dirty="0">
                          <a:latin typeface="Verdana" panose="020B0604030504040204" pitchFamily="34" charset="0"/>
                          <a:ea typeface="Verdana" panose="020B0604030504040204" pitchFamily="34" charset="0"/>
                        </a:rPr>
                        <a:t>Wind</a:t>
                      </a:r>
                    </a:p>
                  </a:txBody>
                  <a:tcPr marL="68580" marR="68580" marT="34290" marB="34290">
                    <a:solidFill>
                      <a:schemeClr val="bg2"/>
                    </a:solidFill>
                  </a:tcPr>
                </a:tc>
                <a:tc>
                  <a:txBody>
                    <a:bodyPr/>
                    <a:lstStyle/>
                    <a:p>
                      <a:r>
                        <a:rPr lang="en-GB" sz="1200" dirty="0">
                          <a:latin typeface="Verdana" panose="020B0604030504040204" pitchFamily="34" charset="0"/>
                          <a:ea typeface="Verdana" panose="020B0604030504040204" pitchFamily="34" charset="0"/>
                        </a:rPr>
                        <a:t>Bunkers</a:t>
                      </a:r>
                    </a:p>
                  </a:txBody>
                  <a:tcPr marL="68580" marR="68580" marT="34290" marB="34290">
                    <a:solidFill>
                      <a:schemeClr val="bg2"/>
                    </a:solidFill>
                  </a:tcPr>
                </a:tc>
                <a:tc>
                  <a:txBody>
                    <a:bodyPr/>
                    <a:lstStyle/>
                    <a:p>
                      <a:r>
                        <a:rPr lang="en-GB" sz="1200" dirty="0">
                          <a:latin typeface="Verdana" panose="020B0604030504040204" pitchFamily="34" charset="0"/>
                          <a:ea typeface="Verdana" panose="020B0604030504040204" pitchFamily="34" charset="0"/>
                        </a:rPr>
                        <a:t>(Psychological)</a:t>
                      </a:r>
                    </a:p>
                  </a:txBody>
                  <a:tcPr marL="68580" marR="68580" marT="34290" marB="34290">
                    <a:solidFill>
                      <a:schemeClr val="bg2"/>
                    </a:solidFill>
                  </a:tcPr>
                </a:tc>
                <a:extLst>
                  <a:ext uri="{0D108BD9-81ED-4DB2-BD59-A6C34878D82A}">
                    <a16:rowId xmlns:a16="http://schemas.microsoft.com/office/drawing/2014/main" val="3018470542"/>
                  </a:ext>
                </a:extLst>
              </a:tr>
              <a:tr h="278130">
                <a:tc>
                  <a:txBody>
                    <a:bodyPr/>
                    <a:lstStyle/>
                    <a:p>
                      <a:r>
                        <a:rPr lang="en-GB" sz="1200" dirty="0">
                          <a:latin typeface="Verdana" panose="020B0604030504040204" pitchFamily="34" charset="0"/>
                          <a:ea typeface="Verdana" panose="020B0604030504040204" pitchFamily="34" charset="0"/>
                        </a:rPr>
                        <a:t>Altitude</a:t>
                      </a:r>
                    </a:p>
                  </a:txBody>
                  <a:tcPr marL="68580" marR="68580" marT="34290" marB="34290">
                    <a:solidFill>
                      <a:schemeClr val="bg2"/>
                    </a:solidFill>
                  </a:tcPr>
                </a:tc>
                <a:tc>
                  <a:txBody>
                    <a:bodyPr/>
                    <a:lstStyle/>
                    <a:p>
                      <a:endParaRPr lang="en-GB" sz="1200" dirty="0">
                        <a:latin typeface="Verdana" panose="020B0604030504040204" pitchFamily="34" charset="0"/>
                        <a:ea typeface="Verdana" panose="020B0604030504040204" pitchFamily="34" charset="0"/>
                      </a:endParaRPr>
                    </a:p>
                  </a:txBody>
                  <a:tcPr marL="68580" marR="68580" marT="34290" marB="34290">
                    <a:solidFill>
                      <a:schemeClr val="bg2"/>
                    </a:solidFill>
                  </a:tcPr>
                </a:tc>
                <a:tc>
                  <a:txBody>
                    <a:bodyPr/>
                    <a:lstStyle/>
                    <a:p>
                      <a:endParaRPr lang="en-GB" sz="1200" dirty="0">
                        <a:latin typeface="Verdana" panose="020B0604030504040204" pitchFamily="34" charset="0"/>
                        <a:ea typeface="Verdana" panose="020B0604030504040204" pitchFamily="34" charset="0"/>
                      </a:endParaRPr>
                    </a:p>
                  </a:txBody>
                  <a:tcPr marL="68580" marR="68580" marT="34290" marB="34290">
                    <a:solidFill>
                      <a:schemeClr val="bg2"/>
                    </a:solidFill>
                  </a:tcPr>
                </a:tc>
                <a:extLst>
                  <a:ext uri="{0D108BD9-81ED-4DB2-BD59-A6C34878D82A}">
                    <a16:rowId xmlns:a16="http://schemas.microsoft.com/office/drawing/2014/main" val="1300520976"/>
                  </a:ext>
                </a:extLst>
              </a:tr>
            </a:tbl>
          </a:graphicData>
        </a:graphic>
      </p:graphicFrame>
      <p:sp>
        <p:nvSpPr>
          <p:cNvPr id="7" name="Title 3">
            <a:extLst>
              <a:ext uri="{FF2B5EF4-FFF2-40B4-BE49-F238E27FC236}">
                <a16:creationId xmlns:a16="http://schemas.microsoft.com/office/drawing/2014/main" id="{1CF09654-5760-4F7C-ACE9-02055714ED75}"/>
              </a:ext>
            </a:extLst>
          </p:cNvPr>
          <p:cNvSpPr>
            <a:spLocks noGrp="1"/>
          </p:cNvSpPr>
          <p:nvPr>
            <p:ph type="title"/>
          </p:nvPr>
        </p:nvSpPr>
        <p:spPr>
          <a:xfrm>
            <a:off x="0" y="1324802"/>
            <a:ext cx="9144000" cy="739204"/>
          </a:xfrm>
          <a:solidFill>
            <a:srgbClr val="00B0F0"/>
          </a:solidFill>
        </p:spPr>
        <p:txBody>
          <a:bodyPr/>
          <a:lstStyle/>
          <a:p>
            <a:r>
              <a:rPr lang="en-GB" dirty="0">
                <a:solidFill>
                  <a:schemeClr val="bg1"/>
                </a:solidFill>
                <a:latin typeface="Verdana" panose="020B0604030504040204" pitchFamily="34" charset="0"/>
                <a:ea typeface="Verdana" panose="020B0604030504040204" pitchFamily="34" charset="0"/>
              </a:rPr>
              <a:t>What is Assessed When Rating a Golf Course?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8687" y="207557"/>
            <a:ext cx="1859441" cy="739204"/>
          </a:xfrm>
          <a:prstGeom prst="rect">
            <a:avLst/>
          </a:prstGeom>
        </p:spPr>
      </p:pic>
    </p:spTree>
    <p:extLst>
      <p:ext uri="{BB962C8B-B14F-4D97-AF65-F5344CB8AC3E}">
        <p14:creationId xmlns:p14="http://schemas.microsoft.com/office/powerpoint/2010/main" val="3026691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FB97FAB-D27E-41F4-A285-40F716B15F88}"/>
              </a:ext>
            </a:extLst>
          </p:cNvPr>
          <p:cNvSpPr>
            <a:spLocks noGrp="1"/>
          </p:cNvSpPr>
          <p:nvPr>
            <p:ph idx="1"/>
          </p:nvPr>
        </p:nvSpPr>
        <p:spPr>
          <a:xfrm>
            <a:off x="452362" y="2594617"/>
            <a:ext cx="3854431" cy="2414837"/>
          </a:xfrm>
        </p:spPr>
        <p:txBody>
          <a:bodyPr/>
          <a:lstStyle/>
          <a:p>
            <a:r>
              <a:rPr lang="en-US" sz="1600" dirty="0">
                <a:latin typeface="Verdana" panose="020B0604030504040204" pitchFamily="34" charset="0"/>
                <a:ea typeface="Verdana" panose="020B0604030504040204" pitchFamily="34" charset="0"/>
              </a:rPr>
              <a:t>A Slope Rating is the number which indicates the relative playing difficulty of a course for bogey golfers, compared to scratch golfers. </a:t>
            </a:r>
          </a:p>
          <a:p>
            <a:pPr marL="257175" indent="-257175">
              <a:buFont typeface="Arial" panose="020B0604020202020204" pitchFamily="34" charset="0"/>
              <a:buChar char="•"/>
            </a:pPr>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It is the combination of the Course Rating and the Bogey rating that allow us to calculate the Slope Rating of a set of tees. </a:t>
            </a:r>
          </a:p>
          <a:p>
            <a:endParaRPr lang="en-US" sz="1500" dirty="0"/>
          </a:p>
          <a:p>
            <a:endParaRPr lang="en-US" dirty="0"/>
          </a:p>
        </p:txBody>
      </p:sp>
      <p:sp>
        <p:nvSpPr>
          <p:cNvPr id="2" name="Title 1">
            <a:extLst>
              <a:ext uri="{FF2B5EF4-FFF2-40B4-BE49-F238E27FC236}">
                <a16:creationId xmlns:a16="http://schemas.microsoft.com/office/drawing/2014/main" id="{7B0C239F-23D6-4867-A833-7EA57BDD277B}"/>
              </a:ext>
            </a:extLst>
          </p:cNvPr>
          <p:cNvSpPr>
            <a:spLocks noGrp="1"/>
          </p:cNvSpPr>
          <p:nvPr>
            <p:ph type="title"/>
          </p:nvPr>
        </p:nvSpPr>
        <p:spPr>
          <a:xfrm>
            <a:off x="0" y="1435765"/>
            <a:ext cx="9144000" cy="685800"/>
          </a:xfrm>
          <a:solidFill>
            <a:srgbClr val="ED7D31"/>
          </a:solidFill>
        </p:spPr>
        <p:txBody>
          <a:bodyPr>
            <a:normAutofit/>
          </a:bodyPr>
          <a:lstStyle/>
          <a:p>
            <a:r>
              <a:rPr lang="en-US" dirty="0">
                <a:solidFill>
                  <a:schemeClr val="bg1"/>
                </a:solidFill>
                <a:latin typeface="Verdana" panose="020B0604030504040204" pitchFamily="34" charset="0"/>
                <a:ea typeface="Verdana" panose="020B0604030504040204" pitchFamily="34" charset="0"/>
              </a:rPr>
              <a:t>What is a Slope Rating?</a:t>
            </a:r>
          </a:p>
        </p:txBody>
      </p:sp>
      <p:pic>
        <p:nvPicPr>
          <p:cNvPr id="4" name="Picture 3">
            <a:extLst>
              <a:ext uri="{FF2B5EF4-FFF2-40B4-BE49-F238E27FC236}">
                <a16:creationId xmlns:a16="http://schemas.microsoft.com/office/drawing/2014/main" id="{9568C485-02C5-498B-BB24-AFC37365E6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57335" y="2411926"/>
            <a:ext cx="4406714" cy="259752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8687" y="207557"/>
            <a:ext cx="1859441" cy="739204"/>
          </a:xfrm>
          <a:prstGeom prst="rect">
            <a:avLst/>
          </a:prstGeom>
        </p:spPr>
      </p:pic>
    </p:spTree>
    <p:extLst>
      <p:ext uri="{BB962C8B-B14F-4D97-AF65-F5344CB8AC3E}">
        <p14:creationId xmlns:p14="http://schemas.microsoft.com/office/powerpoint/2010/main" val="4015409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1E3291-FC7C-4CC8-B307-1D141FC2E6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24044" y="2601868"/>
            <a:ext cx="3788333" cy="2171074"/>
          </a:xfrm>
          <a:prstGeom prst="rect">
            <a:avLst/>
          </a:prstGeom>
        </p:spPr>
      </p:pic>
      <p:sp>
        <p:nvSpPr>
          <p:cNvPr id="15" name="Content Placeholder 14">
            <a:extLst>
              <a:ext uri="{FF2B5EF4-FFF2-40B4-BE49-F238E27FC236}">
                <a16:creationId xmlns:a16="http://schemas.microsoft.com/office/drawing/2014/main" id="{11CCF744-ABCF-444D-9629-3B622F021B50}"/>
              </a:ext>
            </a:extLst>
          </p:cNvPr>
          <p:cNvSpPr>
            <a:spLocks noGrp="1"/>
          </p:cNvSpPr>
          <p:nvPr>
            <p:ph idx="1"/>
          </p:nvPr>
        </p:nvSpPr>
        <p:spPr>
          <a:xfrm>
            <a:off x="423746" y="2235285"/>
            <a:ext cx="4148254" cy="2387429"/>
          </a:xfrm>
        </p:spPr>
        <p:txBody>
          <a:bodyPr/>
          <a:lstStyle/>
          <a:p>
            <a:r>
              <a:rPr lang="en-US" sz="1600" b="1" dirty="0">
                <a:latin typeface="Verdana" panose="020B0604030504040204" pitchFamily="34" charset="0"/>
                <a:ea typeface="Verdana" panose="020B0604030504040204" pitchFamily="34" charset="0"/>
              </a:rPr>
              <a:t>If you already hold a handicap?</a:t>
            </a:r>
          </a:p>
          <a:p>
            <a:endParaRPr lang="en-US" sz="1600" b="1"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The current scores on your handicap record will automatically be converted into a WHS handicap.</a:t>
            </a:r>
          </a:p>
          <a:p>
            <a:endParaRPr lang="en-US" sz="1600" b="1" dirty="0">
              <a:latin typeface="Verdana" panose="020B0604030504040204" pitchFamily="34" charset="0"/>
              <a:ea typeface="Verdana" panose="020B0604030504040204" pitchFamily="34" charset="0"/>
            </a:endParaRPr>
          </a:p>
          <a:p>
            <a:r>
              <a:rPr lang="en-US" sz="1600" b="1" dirty="0">
                <a:latin typeface="Verdana" panose="020B0604030504040204" pitchFamily="34" charset="0"/>
                <a:ea typeface="Verdana" panose="020B0604030504040204" pitchFamily="34" charset="0"/>
              </a:rPr>
              <a:t>If you don’t currently have a handicap?</a:t>
            </a: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54 holes made up of any combination of 9- or 18-hole rounds.</a:t>
            </a:r>
          </a:p>
          <a:p>
            <a:pPr lvl="0"/>
            <a:r>
              <a:rPr lang="en-US" sz="1600" dirty="0">
                <a:latin typeface="Verdana" panose="020B0604030504040204" pitchFamily="34" charset="0"/>
                <a:ea typeface="Verdana" panose="020B0604030504040204" pitchFamily="34" charset="0"/>
              </a:rPr>
              <a:t> </a:t>
            </a:r>
          </a:p>
          <a:p>
            <a:r>
              <a:rPr lang="en-US" sz="1600" dirty="0">
                <a:latin typeface="Verdana" panose="020B0604030504040204" pitchFamily="34" charset="0"/>
                <a:ea typeface="Verdana" panose="020B0604030504040204" pitchFamily="34" charset="0"/>
              </a:rPr>
              <a:t>No time limit on completing the submission of these scores.</a:t>
            </a:r>
          </a:p>
          <a:p>
            <a:pPr lvl="0"/>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Your handicap index will continue to develop until it contains 20 scores.</a:t>
            </a:r>
          </a:p>
        </p:txBody>
      </p:sp>
      <p:sp>
        <p:nvSpPr>
          <p:cNvPr id="6" name="Title 5">
            <a:extLst>
              <a:ext uri="{FF2B5EF4-FFF2-40B4-BE49-F238E27FC236}">
                <a16:creationId xmlns:a16="http://schemas.microsoft.com/office/drawing/2014/main" id="{CE45FB29-63ED-4265-A7DD-78BD1EA29D7C}"/>
              </a:ext>
            </a:extLst>
          </p:cNvPr>
          <p:cNvSpPr>
            <a:spLocks noGrp="1"/>
          </p:cNvSpPr>
          <p:nvPr>
            <p:ph type="title"/>
          </p:nvPr>
        </p:nvSpPr>
        <p:spPr>
          <a:xfrm>
            <a:off x="0" y="1404712"/>
            <a:ext cx="9144000" cy="615474"/>
          </a:xfrm>
          <a:solidFill>
            <a:srgbClr val="92D050"/>
          </a:solidFill>
        </p:spPr>
        <p:txBody>
          <a:bodyPr/>
          <a:lstStyle/>
          <a:p>
            <a:r>
              <a:rPr lang="en-US" dirty="0">
                <a:solidFill>
                  <a:schemeClr val="bg1"/>
                </a:solidFill>
                <a:latin typeface="Verdana" panose="020B0604030504040204" pitchFamily="34" charset="0"/>
                <a:ea typeface="Verdana" panose="020B0604030504040204" pitchFamily="34" charset="0"/>
                <a:cs typeface="Arial"/>
              </a:rPr>
              <a:t>How to get a Handicap Index</a:t>
            </a:r>
            <a:endParaRPr lang="en-US" dirty="0">
              <a:solidFill>
                <a:schemeClr val="bg1"/>
              </a:solidFill>
              <a:latin typeface="Verdana" panose="020B0604030504040204" pitchFamily="34" charset="0"/>
              <a:ea typeface="Verdana" panose="020B060403050404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8687" y="207557"/>
            <a:ext cx="1859441" cy="739204"/>
          </a:xfrm>
          <a:prstGeom prst="rect">
            <a:avLst/>
          </a:prstGeom>
        </p:spPr>
      </p:pic>
    </p:spTree>
    <p:extLst>
      <p:ext uri="{BB962C8B-B14F-4D97-AF65-F5344CB8AC3E}">
        <p14:creationId xmlns:p14="http://schemas.microsoft.com/office/powerpoint/2010/main" val="3530787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B6811E4-45EB-42B8-B6A8-115CA680EB75}"/>
              </a:ext>
            </a:extLst>
          </p:cNvPr>
          <p:cNvSpPr>
            <a:spLocks noGrp="1"/>
          </p:cNvSpPr>
          <p:nvPr>
            <p:ph idx="1"/>
          </p:nvPr>
        </p:nvSpPr>
        <p:spPr>
          <a:xfrm>
            <a:off x="-1" y="2287557"/>
            <a:ext cx="9143999" cy="468438"/>
          </a:xfrm>
        </p:spPr>
        <p:txBody>
          <a:bodyPr/>
          <a:lstStyle/>
          <a:p>
            <a:pPr marL="407194"/>
            <a:r>
              <a:rPr lang="en-US" sz="1600" dirty="0">
                <a:latin typeface="Verdana" panose="020B0604030504040204" pitchFamily="34" charset="0"/>
                <a:ea typeface="Verdana" panose="020B0604030504040204" pitchFamily="34" charset="0"/>
              </a:rPr>
              <a:t>For Fewer Than 20 Scores</a:t>
            </a:r>
          </a:p>
          <a:p>
            <a:endParaRPr lang="en-US" sz="1500" dirty="0"/>
          </a:p>
        </p:txBody>
      </p:sp>
      <p:sp>
        <p:nvSpPr>
          <p:cNvPr id="5" name="Title 4">
            <a:extLst>
              <a:ext uri="{FF2B5EF4-FFF2-40B4-BE49-F238E27FC236}">
                <a16:creationId xmlns:a16="http://schemas.microsoft.com/office/drawing/2014/main" id="{FEC4C1D6-11BB-4B4A-AFE3-24A493E07DBC}"/>
              </a:ext>
            </a:extLst>
          </p:cNvPr>
          <p:cNvSpPr>
            <a:spLocks noGrp="1"/>
          </p:cNvSpPr>
          <p:nvPr>
            <p:ph type="title"/>
          </p:nvPr>
        </p:nvSpPr>
        <p:spPr>
          <a:xfrm>
            <a:off x="-2" y="1407750"/>
            <a:ext cx="9144000" cy="601803"/>
          </a:xfrm>
          <a:solidFill>
            <a:srgbClr val="92D050"/>
          </a:solidFill>
        </p:spPr>
        <p:txBody>
          <a:bodyPr>
            <a:normAutofit/>
          </a:bodyPr>
          <a:lstStyle/>
          <a:p>
            <a:r>
              <a:rPr lang="en-US" dirty="0">
                <a:solidFill>
                  <a:schemeClr val="bg1"/>
                </a:solidFill>
                <a:latin typeface="Verdana" panose="020B0604030504040204" pitchFamily="34" charset="0"/>
                <a:ea typeface="Verdana" panose="020B0604030504040204" pitchFamily="34" charset="0"/>
              </a:rPr>
              <a:t>Calculation of a Handicap Index</a:t>
            </a:r>
          </a:p>
        </p:txBody>
      </p:sp>
      <p:graphicFrame>
        <p:nvGraphicFramePr>
          <p:cNvPr id="2" name="Table 1">
            <a:extLst>
              <a:ext uri="{FF2B5EF4-FFF2-40B4-BE49-F238E27FC236}">
                <a16:creationId xmlns:a16="http://schemas.microsoft.com/office/drawing/2014/main" id="{2E9CA27E-6C55-4B43-8C95-D2332C934B15}"/>
              </a:ext>
            </a:extLst>
          </p:cNvPr>
          <p:cNvGraphicFramePr>
            <a:graphicFrameLocks noGrp="1" noChangeAspect="1"/>
          </p:cNvGraphicFramePr>
          <p:nvPr>
            <p:extLst>
              <p:ext uri="{D42A27DB-BD31-4B8C-83A1-F6EECF244321}">
                <p14:modId xmlns:p14="http://schemas.microsoft.com/office/powerpoint/2010/main" val="3499265119"/>
              </p:ext>
            </p:extLst>
          </p:nvPr>
        </p:nvGraphicFramePr>
        <p:xfrm>
          <a:off x="945832" y="2941557"/>
          <a:ext cx="7252335" cy="3172044"/>
        </p:xfrm>
        <a:graphic>
          <a:graphicData uri="http://schemas.openxmlformats.org/drawingml/2006/table">
            <a:tbl>
              <a:tblPr firstRow="1" firstCol="1" bandRow="1">
                <a:tableStyleId>{7DF18680-E054-41AD-8BC1-D1AEF772440D}</a:tableStyleId>
              </a:tblPr>
              <a:tblGrid>
                <a:gridCol w="2800086">
                  <a:extLst>
                    <a:ext uri="{9D8B030D-6E8A-4147-A177-3AD203B41FA5}">
                      <a16:colId xmlns:a16="http://schemas.microsoft.com/office/drawing/2014/main" val="3252956049"/>
                    </a:ext>
                  </a:extLst>
                </a:gridCol>
                <a:gridCol w="3054581">
                  <a:extLst>
                    <a:ext uri="{9D8B030D-6E8A-4147-A177-3AD203B41FA5}">
                      <a16:colId xmlns:a16="http://schemas.microsoft.com/office/drawing/2014/main" val="3053046821"/>
                    </a:ext>
                  </a:extLst>
                </a:gridCol>
                <a:gridCol w="1397668">
                  <a:extLst>
                    <a:ext uri="{9D8B030D-6E8A-4147-A177-3AD203B41FA5}">
                      <a16:colId xmlns:a16="http://schemas.microsoft.com/office/drawing/2014/main" val="3969839884"/>
                    </a:ext>
                  </a:extLst>
                </a:gridCol>
              </a:tblGrid>
              <a:tr h="567230">
                <a:tc>
                  <a:txBody>
                    <a:bodyPr/>
                    <a:lstStyle/>
                    <a:p>
                      <a:pPr marL="0" marR="0" algn="ctr" hangingPunct="0">
                        <a:lnSpc>
                          <a:spcPct val="107000"/>
                        </a:lnSpc>
                        <a:spcBef>
                          <a:spcPts val="300"/>
                        </a:spcBef>
                        <a:spcAft>
                          <a:spcPts val="300"/>
                        </a:spcAft>
                      </a:pPr>
                      <a:r>
                        <a:rPr lang="en-US" sz="1400" dirty="0">
                          <a:effectLst/>
                          <a:latin typeface="Lucida Sans" panose="020B0602030504020204" pitchFamily="34" charset="0"/>
                        </a:rPr>
                        <a:t>Number of score differentials in scoring record</a:t>
                      </a:r>
                      <a:endParaRPr lang="en-US" sz="1400" b="0" dirty="0">
                        <a:solidFill>
                          <a:schemeClr val="tx1"/>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solidFill>
                      <a:srgbClr val="009FDF"/>
                    </a:solidFill>
                  </a:tcPr>
                </a:tc>
                <a:tc>
                  <a:txBody>
                    <a:bodyPr/>
                    <a:lstStyle/>
                    <a:p>
                      <a:pPr marL="0" marR="0" algn="ctr" hangingPunct="0">
                        <a:lnSpc>
                          <a:spcPct val="107000"/>
                        </a:lnSpc>
                        <a:spcBef>
                          <a:spcPts val="300"/>
                        </a:spcBef>
                        <a:spcAft>
                          <a:spcPts val="300"/>
                        </a:spcAft>
                      </a:pPr>
                      <a:r>
                        <a:rPr lang="en-US" sz="1400" dirty="0">
                          <a:effectLst/>
                          <a:latin typeface="Lucida Sans" panose="020B0602030504020204" pitchFamily="34" charset="0"/>
                        </a:rPr>
                        <a:t>Score differential(s) to be used in calculation of Handicap Index</a:t>
                      </a:r>
                      <a:endParaRPr lang="en-US" sz="1400" b="0" dirty="0">
                        <a:solidFill>
                          <a:schemeClr val="tx1"/>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solidFill>
                      <a:srgbClr val="009FDF"/>
                    </a:solidFill>
                  </a:tcPr>
                </a:tc>
                <a:tc>
                  <a:txBody>
                    <a:bodyPr/>
                    <a:lstStyle/>
                    <a:p>
                      <a:pPr marL="0" marR="0" algn="ctr" hangingPunct="0">
                        <a:lnSpc>
                          <a:spcPct val="107000"/>
                        </a:lnSpc>
                        <a:spcBef>
                          <a:spcPts val="300"/>
                        </a:spcBef>
                        <a:spcAft>
                          <a:spcPts val="300"/>
                        </a:spcAft>
                      </a:pPr>
                      <a:r>
                        <a:rPr lang="en-US" sz="1400" dirty="0">
                          <a:effectLst/>
                          <a:latin typeface="Lucida Sans" panose="020B0602030504020204" pitchFamily="34" charset="0"/>
                        </a:rPr>
                        <a:t>Adjustment</a:t>
                      </a:r>
                      <a:endParaRPr lang="en-US" sz="1400" b="0" dirty="0">
                        <a:solidFill>
                          <a:schemeClr val="tx1"/>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solidFill>
                      <a:srgbClr val="009FDF"/>
                    </a:solidFill>
                  </a:tcPr>
                </a:tc>
                <a:extLst>
                  <a:ext uri="{0D108BD9-81ED-4DB2-BD59-A6C34878D82A}">
                    <a16:rowId xmlns:a16="http://schemas.microsoft.com/office/drawing/2014/main" val="4051243857"/>
                  </a:ext>
                </a:extLst>
              </a:tr>
              <a:tr h="236408">
                <a:tc>
                  <a:txBody>
                    <a:bodyPr/>
                    <a:lstStyle/>
                    <a:p>
                      <a:pPr marL="0" marR="151765" algn="ctr" hangingPunct="0">
                        <a:lnSpc>
                          <a:spcPct val="107000"/>
                        </a:lnSpc>
                        <a:spcBef>
                          <a:spcPts val="280"/>
                        </a:spcBef>
                        <a:spcAft>
                          <a:spcPts val="0"/>
                        </a:spcAft>
                      </a:pPr>
                      <a:r>
                        <a:rPr lang="en-US" sz="1400" b="0" dirty="0">
                          <a:solidFill>
                            <a:srgbClr val="404040"/>
                          </a:solidFill>
                          <a:effectLst/>
                          <a:latin typeface="Lucida Sans" panose="020B0602030504020204" pitchFamily="34" charset="0"/>
                        </a:rPr>
                        <a:t>3</a:t>
                      </a:r>
                      <a:endParaRPr lang="en-US" sz="1400" b="0" dirty="0">
                        <a:solidFill>
                          <a:srgbClr val="404040"/>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marL="0" marR="0" algn="ctr" hangingPunct="0">
                        <a:lnSpc>
                          <a:spcPct val="107000"/>
                        </a:lnSpc>
                        <a:spcBef>
                          <a:spcPts val="280"/>
                        </a:spcBef>
                        <a:spcAft>
                          <a:spcPts val="0"/>
                        </a:spcAft>
                      </a:pPr>
                      <a:r>
                        <a:rPr lang="en-US" sz="1400" dirty="0">
                          <a:solidFill>
                            <a:srgbClr val="404040"/>
                          </a:solidFill>
                          <a:effectLst/>
                          <a:latin typeface="Lucida Sans" panose="020B0602030504020204" pitchFamily="34" charset="0"/>
                        </a:rPr>
                        <a:t>Lowest 1</a:t>
                      </a:r>
                      <a:endParaRPr lang="en-US" sz="1400" dirty="0">
                        <a:solidFill>
                          <a:srgbClr val="404040"/>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marL="11430" marR="0" algn="ctr" hangingPunct="0">
                        <a:lnSpc>
                          <a:spcPct val="107000"/>
                        </a:lnSpc>
                        <a:spcBef>
                          <a:spcPts val="280"/>
                        </a:spcBef>
                        <a:spcAft>
                          <a:spcPts val="0"/>
                        </a:spcAft>
                      </a:pPr>
                      <a:r>
                        <a:rPr lang="en-US" sz="1400" dirty="0">
                          <a:solidFill>
                            <a:srgbClr val="404040"/>
                          </a:solidFill>
                          <a:effectLst/>
                          <a:latin typeface="Lucida Sans" panose="020B0602030504020204" pitchFamily="34" charset="0"/>
                        </a:rPr>
                        <a:t>-2.0</a:t>
                      </a:r>
                      <a:endParaRPr lang="en-US" sz="1400" dirty="0">
                        <a:solidFill>
                          <a:srgbClr val="404040"/>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solidFill>
                      <a:schemeClr val="bg2"/>
                    </a:solidFill>
                  </a:tcPr>
                </a:tc>
                <a:extLst>
                  <a:ext uri="{0D108BD9-81ED-4DB2-BD59-A6C34878D82A}">
                    <a16:rowId xmlns:a16="http://schemas.microsoft.com/office/drawing/2014/main" val="992171933"/>
                  </a:ext>
                </a:extLst>
              </a:tr>
              <a:tr h="236408">
                <a:tc>
                  <a:txBody>
                    <a:bodyPr/>
                    <a:lstStyle/>
                    <a:p>
                      <a:pPr marL="0" marR="149860" algn="ctr" hangingPunct="0">
                        <a:lnSpc>
                          <a:spcPct val="107000"/>
                        </a:lnSpc>
                        <a:spcBef>
                          <a:spcPts val="280"/>
                        </a:spcBef>
                        <a:spcAft>
                          <a:spcPts val="0"/>
                        </a:spcAft>
                      </a:pPr>
                      <a:r>
                        <a:rPr lang="en-US" sz="1400" b="0" dirty="0">
                          <a:solidFill>
                            <a:srgbClr val="404040"/>
                          </a:solidFill>
                          <a:effectLst/>
                          <a:latin typeface="Lucida Sans" panose="020B0602030504020204" pitchFamily="34" charset="0"/>
                        </a:rPr>
                        <a:t>4</a:t>
                      </a:r>
                      <a:endParaRPr lang="en-US" sz="1400" b="0" dirty="0">
                        <a:solidFill>
                          <a:srgbClr val="404040"/>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marL="0" marR="0" algn="ctr" hangingPunct="0">
                        <a:lnSpc>
                          <a:spcPct val="107000"/>
                        </a:lnSpc>
                        <a:spcBef>
                          <a:spcPts val="280"/>
                        </a:spcBef>
                        <a:spcAft>
                          <a:spcPts val="0"/>
                        </a:spcAft>
                      </a:pPr>
                      <a:r>
                        <a:rPr lang="en-US" sz="1400" dirty="0">
                          <a:solidFill>
                            <a:srgbClr val="404040"/>
                          </a:solidFill>
                          <a:effectLst/>
                          <a:latin typeface="Lucida Sans" panose="020B0602030504020204" pitchFamily="34" charset="0"/>
                        </a:rPr>
                        <a:t>Lowest 1</a:t>
                      </a:r>
                      <a:endParaRPr lang="en-US" sz="1400" dirty="0">
                        <a:solidFill>
                          <a:srgbClr val="404040"/>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marL="11430" marR="0" algn="ctr" hangingPunct="0">
                        <a:lnSpc>
                          <a:spcPct val="107000"/>
                        </a:lnSpc>
                        <a:spcBef>
                          <a:spcPts val="280"/>
                        </a:spcBef>
                        <a:spcAft>
                          <a:spcPts val="0"/>
                        </a:spcAft>
                      </a:pPr>
                      <a:r>
                        <a:rPr lang="en-US" sz="1400" dirty="0">
                          <a:solidFill>
                            <a:srgbClr val="404040"/>
                          </a:solidFill>
                          <a:effectLst/>
                          <a:latin typeface="Lucida Sans" panose="020B0602030504020204" pitchFamily="34" charset="0"/>
                        </a:rPr>
                        <a:t>-1.0</a:t>
                      </a:r>
                      <a:endParaRPr lang="en-US" sz="1400" dirty="0">
                        <a:solidFill>
                          <a:srgbClr val="404040"/>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solidFill>
                      <a:schemeClr val="bg2"/>
                    </a:solidFill>
                  </a:tcPr>
                </a:tc>
                <a:extLst>
                  <a:ext uri="{0D108BD9-81ED-4DB2-BD59-A6C34878D82A}">
                    <a16:rowId xmlns:a16="http://schemas.microsoft.com/office/drawing/2014/main" val="2304316006"/>
                  </a:ext>
                </a:extLst>
              </a:tr>
              <a:tr h="237850">
                <a:tc>
                  <a:txBody>
                    <a:bodyPr/>
                    <a:lstStyle/>
                    <a:p>
                      <a:pPr marL="0" marR="151765" algn="ctr" hangingPunct="0">
                        <a:lnSpc>
                          <a:spcPct val="107000"/>
                        </a:lnSpc>
                        <a:spcBef>
                          <a:spcPts val="295"/>
                        </a:spcBef>
                        <a:spcAft>
                          <a:spcPts val="0"/>
                        </a:spcAft>
                      </a:pPr>
                      <a:r>
                        <a:rPr lang="en-US" sz="1400" b="0" dirty="0">
                          <a:solidFill>
                            <a:srgbClr val="404040"/>
                          </a:solidFill>
                          <a:effectLst/>
                          <a:latin typeface="Lucida Sans" panose="020B0602030504020204" pitchFamily="34" charset="0"/>
                        </a:rPr>
                        <a:t>5</a:t>
                      </a:r>
                      <a:endParaRPr lang="en-US" sz="1400" b="0" dirty="0">
                        <a:solidFill>
                          <a:srgbClr val="404040"/>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marL="0" marR="0" algn="ctr" hangingPunct="0">
                        <a:lnSpc>
                          <a:spcPct val="107000"/>
                        </a:lnSpc>
                        <a:spcBef>
                          <a:spcPts val="295"/>
                        </a:spcBef>
                        <a:spcAft>
                          <a:spcPts val="0"/>
                        </a:spcAft>
                      </a:pPr>
                      <a:r>
                        <a:rPr lang="en-US" sz="1400" dirty="0">
                          <a:solidFill>
                            <a:srgbClr val="404040"/>
                          </a:solidFill>
                          <a:effectLst/>
                          <a:latin typeface="Lucida Sans" panose="020B0602030504020204" pitchFamily="34" charset="0"/>
                        </a:rPr>
                        <a:t>Lowest 1</a:t>
                      </a:r>
                      <a:endParaRPr lang="en-US" sz="1400" dirty="0">
                        <a:solidFill>
                          <a:srgbClr val="404040"/>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marL="11430" marR="0" algn="ctr" hangingPunct="0">
                        <a:lnSpc>
                          <a:spcPct val="107000"/>
                        </a:lnSpc>
                        <a:spcBef>
                          <a:spcPts val="295"/>
                        </a:spcBef>
                        <a:spcAft>
                          <a:spcPts val="0"/>
                        </a:spcAft>
                      </a:pPr>
                      <a:r>
                        <a:rPr lang="en-US" sz="1400" dirty="0">
                          <a:solidFill>
                            <a:srgbClr val="404040"/>
                          </a:solidFill>
                          <a:effectLst/>
                          <a:latin typeface="Lucida Sans" panose="020B0602030504020204" pitchFamily="34" charset="0"/>
                        </a:rPr>
                        <a:t>0</a:t>
                      </a:r>
                      <a:endParaRPr lang="en-US" sz="1400" dirty="0">
                        <a:solidFill>
                          <a:srgbClr val="404040"/>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solidFill>
                      <a:schemeClr val="bg2"/>
                    </a:solidFill>
                  </a:tcPr>
                </a:tc>
                <a:extLst>
                  <a:ext uri="{0D108BD9-81ED-4DB2-BD59-A6C34878D82A}">
                    <a16:rowId xmlns:a16="http://schemas.microsoft.com/office/drawing/2014/main" val="3680105583"/>
                  </a:ext>
                </a:extLst>
              </a:tr>
              <a:tr h="236408">
                <a:tc>
                  <a:txBody>
                    <a:bodyPr/>
                    <a:lstStyle/>
                    <a:p>
                      <a:pPr marL="0" marR="149860" algn="ctr" hangingPunct="0">
                        <a:lnSpc>
                          <a:spcPct val="107000"/>
                        </a:lnSpc>
                        <a:spcBef>
                          <a:spcPts val="280"/>
                        </a:spcBef>
                        <a:spcAft>
                          <a:spcPts val="0"/>
                        </a:spcAft>
                      </a:pPr>
                      <a:r>
                        <a:rPr lang="en-US" sz="1400" b="0" dirty="0">
                          <a:solidFill>
                            <a:srgbClr val="404040"/>
                          </a:solidFill>
                          <a:effectLst/>
                          <a:latin typeface="Lucida Sans" panose="020B0602030504020204" pitchFamily="34" charset="0"/>
                        </a:rPr>
                        <a:t>6</a:t>
                      </a:r>
                      <a:endParaRPr lang="en-US" sz="1400" b="0" dirty="0">
                        <a:solidFill>
                          <a:srgbClr val="404040"/>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marL="0" marR="0" algn="ctr" hangingPunct="0">
                        <a:lnSpc>
                          <a:spcPct val="107000"/>
                        </a:lnSpc>
                        <a:spcBef>
                          <a:spcPts val="280"/>
                        </a:spcBef>
                        <a:spcAft>
                          <a:spcPts val="0"/>
                        </a:spcAft>
                      </a:pPr>
                      <a:r>
                        <a:rPr lang="en-US" sz="1400" dirty="0">
                          <a:solidFill>
                            <a:srgbClr val="404040"/>
                          </a:solidFill>
                          <a:effectLst/>
                          <a:latin typeface="Lucida Sans" panose="020B0602030504020204" pitchFamily="34" charset="0"/>
                        </a:rPr>
                        <a:t>Average of lowest 2</a:t>
                      </a:r>
                      <a:endParaRPr lang="en-US" sz="1400" dirty="0">
                        <a:solidFill>
                          <a:srgbClr val="404040"/>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marL="11430" marR="0" algn="ctr" hangingPunct="0">
                        <a:lnSpc>
                          <a:spcPct val="107000"/>
                        </a:lnSpc>
                        <a:spcBef>
                          <a:spcPts val="280"/>
                        </a:spcBef>
                        <a:spcAft>
                          <a:spcPts val="0"/>
                        </a:spcAft>
                      </a:pPr>
                      <a:r>
                        <a:rPr lang="en-US" sz="1400" dirty="0">
                          <a:solidFill>
                            <a:srgbClr val="404040"/>
                          </a:solidFill>
                          <a:effectLst/>
                          <a:latin typeface="Lucida Sans" panose="020B0602030504020204" pitchFamily="34" charset="0"/>
                        </a:rPr>
                        <a:t>-1.0</a:t>
                      </a:r>
                      <a:endParaRPr lang="en-US" sz="1400" dirty="0">
                        <a:solidFill>
                          <a:srgbClr val="404040"/>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solidFill>
                      <a:schemeClr val="bg2"/>
                    </a:solidFill>
                  </a:tcPr>
                </a:tc>
                <a:extLst>
                  <a:ext uri="{0D108BD9-81ED-4DB2-BD59-A6C34878D82A}">
                    <a16:rowId xmlns:a16="http://schemas.microsoft.com/office/drawing/2014/main" val="3032279817"/>
                  </a:ext>
                </a:extLst>
              </a:tr>
              <a:tr h="236408">
                <a:tc>
                  <a:txBody>
                    <a:bodyPr/>
                    <a:lstStyle/>
                    <a:p>
                      <a:pPr marL="0" marR="150495" indent="8890" algn="ctr" hangingPunct="0">
                        <a:lnSpc>
                          <a:spcPct val="107000"/>
                        </a:lnSpc>
                        <a:spcBef>
                          <a:spcPts val="285"/>
                        </a:spcBef>
                        <a:spcAft>
                          <a:spcPts val="0"/>
                        </a:spcAft>
                      </a:pPr>
                      <a:r>
                        <a:rPr lang="en-US" sz="1400" b="0" dirty="0">
                          <a:solidFill>
                            <a:srgbClr val="404040"/>
                          </a:solidFill>
                          <a:effectLst/>
                          <a:latin typeface="Lucida Sans" panose="020B0602030504020204" pitchFamily="34" charset="0"/>
                        </a:rPr>
                        <a:t>7 or 8</a:t>
                      </a:r>
                      <a:endParaRPr lang="en-US" sz="1400" b="0" dirty="0">
                        <a:solidFill>
                          <a:srgbClr val="404040"/>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marL="0" marR="0" algn="ctr" hangingPunct="0">
                        <a:lnSpc>
                          <a:spcPct val="107000"/>
                        </a:lnSpc>
                        <a:spcBef>
                          <a:spcPts val="285"/>
                        </a:spcBef>
                        <a:spcAft>
                          <a:spcPts val="0"/>
                        </a:spcAft>
                      </a:pPr>
                      <a:r>
                        <a:rPr lang="en-US" sz="1400" dirty="0">
                          <a:solidFill>
                            <a:srgbClr val="404040"/>
                          </a:solidFill>
                          <a:effectLst/>
                          <a:latin typeface="Lucida Sans" panose="020B0602030504020204" pitchFamily="34" charset="0"/>
                        </a:rPr>
                        <a:t>Average of lowest 2</a:t>
                      </a:r>
                      <a:endParaRPr lang="en-US" sz="1400" dirty="0">
                        <a:solidFill>
                          <a:srgbClr val="404040"/>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marL="11430" marR="0" algn="ctr" hangingPunct="0">
                        <a:lnSpc>
                          <a:spcPct val="107000"/>
                        </a:lnSpc>
                        <a:spcBef>
                          <a:spcPts val="285"/>
                        </a:spcBef>
                        <a:spcAft>
                          <a:spcPts val="0"/>
                        </a:spcAft>
                      </a:pPr>
                      <a:r>
                        <a:rPr lang="en-US" sz="1400" dirty="0">
                          <a:solidFill>
                            <a:srgbClr val="404040"/>
                          </a:solidFill>
                          <a:effectLst/>
                          <a:latin typeface="Lucida Sans" panose="020B0602030504020204" pitchFamily="34" charset="0"/>
                        </a:rPr>
                        <a:t>0</a:t>
                      </a:r>
                      <a:endParaRPr lang="en-US" sz="1400" dirty="0">
                        <a:solidFill>
                          <a:srgbClr val="404040"/>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solidFill>
                      <a:schemeClr val="bg2"/>
                    </a:solidFill>
                  </a:tcPr>
                </a:tc>
                <a:extLst>
                  <a:ext uri="{0D108BD9-81ED-4DB2-BD59-A6C34878D82A}">
                    <a16:rowId xmlns:a16="http://schemas.microsoft.com/office/drawing/2014/main" val="4107933902"/>
                  </a:ext>
                </a:extLst>
              </a:tr>
              <a:tr h="237850">
                <a:tc>
                  <a:txBody>
                    <a:bodyPr/>
                    <a:lstStyle/>
                    <a:p>
                      <a:pPr marL="0" marR="150495" indent="8890" algn="ctr" hangingPunct="0">
                        <a:lnSpc>
                          <a:spcPct val="107000"/>
                        </a:lnSpc>
                        <a:spcBef>
                          <a:spcPts val="280"/>
                        </a:spcBef>
                        <a:spcAft>
                          <a:spcPts val="0"/>
                        </a:spcAft>
                      </a:pPr>
                      <a:r>
                        <a:rPr lang="en-US" sz="1400" b="0" dirty="0">
                          <a:solidFill>
                            <a:srgbClr val="404040"/>
                          </a:solidFill>
                          <a:effectLst/>
                          <a:latin typeface="Lucida Sans" panose="020B0602030504020204" pitchFamily="34" charset="0"/>
                        </a:rPr>
                        <a:t>9 to 11</a:t>
                      </a:r>
                      <a:endParaRPr lang="en-US" sz="1400" b="0" dirty="0">
                        <a:solidFill>
                          <a:srgbClr val="404040"/>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marL="0" marR="0" algn="ctr" hangingPunct="0">
                        <a:lnSpc>
                          <a:spcPct val="107000"/>
                        </a:lnSpc>
                        <a:spcBef>
                          <a:spcPts val="280"/>
                        </a:spcBef>
                        <a:spcAft>
                          <a:spcPts val="0"/>
                        </a:spcAft>
                      </a:pPr>
                      <a:r>
                        <a:rPr lang="en-US" sz="1400" dirty="0">
                          <a:solidFill>
                            <a:srgbClr val="404040"/>
                          </a:solidFill>
                          <a:effectLst/>
                          <a:latin typeface="Lucida Sans" panose="020B0602030504020204" pitchFamily="34" charset="0"/>
                        </a:rPr>
                        <a:t>Average of lowest 3</a:t>
                      </a:r>
                      <a:endParaRPr lang="en-US" sz="1400" dirty="0">
                        <a:solidFill>
                          <a:srgbClr val="404040"/>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marL="11430" marR="0" algn="ctr" hangingPunct="0">
                        <a:lnSpc>
                          <a:spcPct val="107000"/>
                        </a:lnSpc>
                        <a:spcBef>
                          <a:spcPts val="280"/>
                        </a:spcBef>
                        <a:spcAft>
                          <a:spcPts val="0"/>
                        </a:spcAft>
                      </a:pPr>
                      <a:r>
                        <a:rPr lang="en-US" sz="1400" dirty="0">
                          <a:solidFill>
                            <a:srgbClr val="404040"/>
                          </a:solidFill>
                          <a:effectLst/>
                          <a:latin typeface="Lucida Sans" panose="020B0602030504020204" pitchFamily="34" charset="0"/>
                        </a:rPr>
                        <a:t>0</a:t>
                      </a:r>
                      <a:endParaRPr lang="en-US" sz="1400" dirty="0">
                        <a:solidFill>
                          <a:srgbClr val="404040"/>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solidFill>
                      <a:schemeClr val="bg2"/>
                    </a:solidFill>
                  </a:tcPr>
                </a:tc>
                <a:extLst>
                  <a:ext uri="{0D108BD9-81ED-4DB2-BD59-A6C34878D82A}">
                    <a16:rowId xmlns:a16="http://schemas.microsoft.com/office/drawing/2014/main" val="1843291293"/>
                  </a:ext>
                </a:extLst>
              </a:tr>
              <a:tr h="236408">
                <a:tc>
                  <a:txBody>
                    <a:bodyPr/>
                    <a:lstStyle/>
                    <a:p>
                      <a:pPr marL="0" marR="150495" indent="8890" algn="ctr" hangingPunct="0">
                        <a:lnSpc>
                          <a:spcPct val="107000"/>
                        </a:lnSpc>
                        <a:spcBef>
                          <a:spcPts val="285"/>
                        </a:spcBef>
                        <a:spcAft>
                          <a:spcPts val="0"/>
                        </a:spcAft>
                      </a:pPr>
                      <a:r>
                        <a:rPr lang="en-US" sz="1400" b="0" dirty="0">
                          <a:solidFill>
                            <a:srgbClr val="404040"/>
                          </a:solidFill>
                          <a:effectLst/>
                          <a:latin typeface="Lucida Sans" panose="020B0602030504020204" pitchFamily="34" charset="0"/>
                        </a:rPr>
                        <a:t>12 to 14</a:t>
                      </a:r>
                      <a:endParaRPr lang="en-US" sz="1400" b="0" dirty="0">
                        <a:solidFill>
                          <a:srgbClr val="404040"/>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marL="0" marR="0" algn="ctr" hangingPunct="0">
                        <a:lnSpc>
                          <a:spcPct val="107000"/>
                        </a:lnSpc>
                        <a:spcBef>
                          <a:spcPts val="285"/>
                        </a:spcBef>
                        <a:spcAft>
                          <a:spcPts val="0"/>
                        </a:spcAft>
                      </a:pPr>
                      <a:r>
                        <a:rPr lang="en-US" sz="1400" dirty="0">
                          <a:solidFill>
                            <a:srgbClr val="404040"/>
                          </a:solidFill>
                          <a:effectLst/>
                          <a:latin typeface="Lucida Sans" panose="020B0602030504020204" pitchFamily="34" charset="0"/>
                        </a:rPr>
                        <a:t>Average of lowest 4</a:t>
                      </a:r>
                      <a:endParaRPr lang="en-US" sz="1400" dirty="0">
                        <a:solidFill>
                          <a:srgbClr val="404040"/>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marL="11430" marR="0" algn="ctr" hangingPunct="0">
                        <a:lnSpc>
                          <a:spcPct val="107000"/>
                        </a:lnSpc>
                        <a:spcBef>
                          <a:spcPts val="285"/>
                        </a:spcBef>
                        <a:spcAft>
                          <a:spcPts val="0"/>
                        </a:spcAft>
                      </a:pPr>
                      <a:r>
                        <a:rPr lang="en-US" sz="1400" dirty="0">
                          <a:solidFill>
                            <a:srgbClr val="404040"/>
                          </a:solidFill>
                          <a:effectLst/>
                          <a:latin typeface="Lucida Sans" panose="020B0602030504020204" pitchFamily="34" charset="0"/>
                        </a:rPr>
                        <a:t>0</a:t>
                      </a:r>
                      <a:endParaRPr lang="en-US" sz="1400" dirty="0">
                        <a:solidFill>
                          <a:srgbClr val="404040"/>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solidFill>
                      <a:schemeClr val="bg2"/>
                    </a:solidFill>
                  </a:tcPr>
                </a:tc>
                <a:extLst>
                  <a:ext uri="{0D108BD9-81ED-4DB2-BD59-A6C34878D82A}">
                    <a16:rowId xmlns:a16="http://schemas.microsoft.com/office/drawing/2014/main" val="1615215607"/>
                  </a:ext>
                </a:extLst>
              </a:tr>
              <a:tr h="236408">
                <a:tc>
                  <a:txBody>
                    <a:bodyPr/>
                    <a:lstStyle/>
                    <a:p>
                      <a:pPr marL="0" marR="150495" indent="8890" algn="ctr" hangingPunct="0">
                        <a:lnSpc>
                          <a:spcPct val="107000"/>
                        </a:lnSpc>
                        <a:spcBef>
                          <a:spcPts val="280"/>
                        </a:spcBef>
                        <a:spcAft>
                          <a:spcPts val="0"/>
                        </a:spcAft>
                      </a:pPr>
                      <a:r>
                        <a:rPr lang="en-US" sz="1400" b="0" dirty="0">
                          <a:solidFill>
                            <a:srgbClr val="404040"/>
                          </a:solidFill>
                          <a:effectLst/>
                          <a:latin typeface="Lucida Sans" panose="020B0602030504020204" pitchFamily="34" charset="0"/>
                        </a:rPr>
                        <a:t>15 or 16</a:t>
                      </a:r>
                      <a:endParaRPr lang="en-US" sz="1400" b="0" dirty="0">
                        <a:solidFill>
                          <a:srgbClr val="404040"/>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marL="0" marR="0" algn="ctr" hangingPunct="0">
                        <a:lnSpc>
                          <a:spcPct val="107000"/>
                        </a:lnSpc>
                        <a:spcBef>
                          <a:spcPts val="280"/>
                        </a:spcBef>
                        <a:spcAft>
                          <a:spcPts val="0"/>
                        </a:spcAft>
                      </a:pPr>
                      <a:r>
                        <a:rPr lang="en-US" sz="1400" dirty="0">
                          <a:solidFill>
                            <a:srgbClr val="404040"/>
                          </a:solidFill>
                          <a:effectLst/>
                          <a:latin typeface="Lucida Sans" panose="020B0602030504020204" pitchFamily="34" charset="0"/>
                        </a:rPr>
                        <a:t>Average of lowest 5</a:t>
                      </a:r>
                      <a:endParaRPr lang="en-US" sz="1400" dirty="0">
                        <a:solidFill>
                          <a:srgbClr val="404040"/>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marL="11430" marR="0" algn="ctr" hangingPunct="0">
                        <a:lnSpc>
                          <a:spcPct val="107000"/>
                        </a:lnSpc>
                        <a:spcBef>
                          <a:spcPts val="280"/>
                        </a:spcBef>
                        <a:spcAft>
                          <a:spcPts val="0"/>
                        </a:spcAft>
                      </a:pPr>
                      <a:r>
                        <a:rPr lang="en-US" sz="1400" dirty="0">
                          <a:solidFill>
                            <a:srgbClr val="404040"/>
                          </a:solidFill>
                          <a:effectLst/>
                          <a:latin typeface="Lucida Sans" panose="020B0602030504020204" pitchFamily="34" charset="0"/>
                        </a:rPr>
                        <a:t>0</a:t>
                      </a:r>
                      <a:endParaRPr lang="en-US" sz="1400" dirty="0">
                        <a:solidFill>
                          <a:srgbClr val="404040"/>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solidFill>
                      <a:schemeClr val="bg2"/>
                    </a:solidFill>
                  </a:tcPr>
                </a:tc>
                <a:extLst>
                  <a:ext uri="{0D108BD9-81ED-4DB2-BD59-A6C34878D82A}">
                    <a16:rowId xmlns:a16="http://schemas.microsoft.com/office/drawing/2014/main" val="4164019530"/>
                  </a:ext>
                </a:extLst>
              </a:tr>
              <a:tr h="237850">
                <a:tc>
                  <a:txBody>
                    <a:bodyPr/>
                    <a:lstStyle/>
                    <a:p>
                      <a:pPr marL="0" marR="150495" indent="8890" algn="ctr" hangingPunct="0">
                        <a:lnSpc>
                          <a:spcPct val="107000"/>
                        </a:lnSpc>
                        <a:spcBef>
                          <a:spcPts val="295"/>
                        </a:spcBef>
                        <a:spcAft>
                          <a:spcPts val="0"/>
                        </a:spcAft>
                      </a:pPr>
                      <a:r>
                        <a:rPr lang="en-US" sz="1400" b="0" dirty="0">
                          <a:solidFill>
                            <a:srgbClr val="404040"/>
                          </a:solidFill>
                          <a:effectLst/>
                          <a:latin typeface="Lucida Sans" panose="020B0602030504020204" pitchFamily="34" charset="0"/>
                        </a:rPr>
                        <a:t>17 or 18</a:t>
                      </a:r>
                      <a:endParaRPr lang="en-US" sz="1400" b="0" dirty="0">
                        <a:solidFill>
                          <a:srgbClr val="404040"/>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marL="0" marR="0" algn="ctr" hangingPunct="0">
                        <a:lnSpc>
                          <a:spcPct val="107000"/>
                        </a:lnSpc>
                        <a:spcBef>
                          <a:spcPts val="295"/>
                        </a:spcBef>
                        <a:spcAft>
                          <a:spcPts val="0"/>
                        </a:spcAft>
                      </a:pPr>
                      <a:r>
                        <a:rPr lang="en-US" sz="1400" dirty="0">
                          <a:solidFill>
                            <a:srgbClr val="404040"/>
                          </a:solidFill>
                          <a:effectLst/>
                          <a:latin typeface="Lucida Sans" panose="020B0602030504020204" pitchFamily="34" charset="0"/>
                        </a:rPr>
                        <a:t>Average of lowest 6</a:t>
                      </a:r>
                      <a:endParaRPr lang="en-US" sz="1400" dirty="0">
                        <a:solidFill>
                          <a:srgbClr val="404040"/>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marL="11430" marR="0" algn="ctr" hangingPunct="0">
                        <a:lnSpc>
                          <a:spcPct val="107000"/>
                        </a:lnSpc>
                        <a:spcBef>
                          <a:spcPts val="295"/>
                        </a:spcBef>
                        <a:spcAft>
                          <a:spcPts val="0"/>
                        </a:spcAft>
                      </a:pPr>
                      <a:r>
                        <a:rPr lang="en-US" sz="1400" dirty="0">
                          <a:solidFill>
                            <a:srgbClr val="404040"/>
                          </a:solidFill>
                          <a:effectLst/>
                          <a:latin typeface="Lucida Sans" panose="020B0602030504020204" pitchFamily="34" charset="0"/>
                        </a:rPr>
                        <a:t>0</a:t>
                      </a:r>
                      <a:endParaRPr lang="en-US" sz="1400" dirty="0">
                        <a:solidFill>
                          <a:srgbClr val="404040"/>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solidFill>
                      <a:schemeClr val="bg2"/>
                    </a:solidFill>
                  </a:tcPr>
                </a:tc>
                <a:extLst>
                  <a:ext uri="{0D108BD9-81ED-4DB2-BD59-A6C34878D82A}">
                    <a16:rowId xmlns:a16="http://schemas.microsoft.com/office/drawing/2014/main" val="2377569438"/>
                  </a:ext>
                </a:extLst>
              </a:tr>
              <a:tr h="236408">
                <a:tc>
                  <a:txBody>
                    <a:bodyPr/>
                    <a:lstStyle/>
                    <a:p>
                      <a:pPr marL="0" marR="150495" indent="8890" algn="ctr" hangingPunct="0">
                        <a:lnSpc>
                          <a:spcPct val="107000"/>
                        </a:lnSpc>
                        <a:spcBef>
                          <a:spcPts val="280"/>
                        </a:spcBef>
                        <a:spcAft>
                          <a:spcPts val="0"/>
                        </a:spcAft>
                      </a:pPr>
                      <a:r>
                        <a:rPr lang="en-US" sz="1400" b="0" dirty="0">
                          <a:solidFill>
                            <a:srgbClr val="404040"/>
                          </a:solidFill>
                          <a:effectLst/>
                          <a:latin typeface="Lucida Sans" panose="020B0602030504020204" pitchFamily="34" charset="0"/>
                        </a:rPr>
                        <a:t>19</a:t>
                      </a:r>
                      <a:endParaRPr lang="en-US" sz="1400" b="0" dirty="0">
                        <a:solidFill>
                          <a:srgbClr val="404040"/>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marL="0" marR="0" algn="ctr" hangingPunct="0">
                        <a:lnSpc>
                          <a:spcPct val="107000"/>
                        </a:lnSpc>
                        <a:spcBef>
                          <a:spcPts val="280"/>
                        </a:spcBef>
                        <a:spcAft>
                          <a:spcPts val="0"/>
                        </a:spcAft>
                      </a:pPr>
                      <a:r>
                        <a:rPr lang="en-US" sz="1400" dirty="0">
                          <a:solidFill>
                            <a:srgbClr val="404040"/>
                          </a:solidFill>
                          <a:effectLst/>
                          <a:latin typeface="Lucida Sans" panose="020B0602030504020204" pitchFamily="34" charset="0"/>
                        </a:rPr>
                        <a:t>Average of lowest 7</a:t>
                      </a:r>
                      <a:endParaRPr lang="en-US" sz="1400" dirty="0">
                        <a:solidFill>
                          <a:srgbClr val="404040"/>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marL="11430" marR="0" algn="ctr" hangingPunct="0">
                        <a:lnSpc>
                          <a:spcPct val="107000"/>
                        </a:lnSpc>
                        <a:spcBef>
                          <a:spcPts val="280"/>
                        </a:spcBef>
                        <a:spcAft>
                          <a:spcPts val="0"/>
                        </a:spcAft>
                      </a:pPr>
                      <a:r>
                        <a:rPr lang="en-US" sz="1400" dirty="0">
                          <a:solidFill>
                            <a:srgbClr val="404040"/>
                          </a:solidFill>
                          <a:effectLst/>
                          <a:latin typeface="Lucida Sans" panose="020B0602030504020204" pitchFamily="34" charset="0"/>
                        </a:rPr>
                        <a:t>0</a:t>
                      </a:r>
                      <a:endParaRPr lang="en-US" sz="1400" dirty="0">
                        <a:solidFill>
                          <a:srgbClr val="404040"/>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solidFill>
                      <a:schemeClr val="bg2"/>
                    </a:solidFill>
                  </a:tcPr>
                </a:tc>
                <a:extLst>
                  <a:ext uri="{0D108BD9-81ED-4DB2-BD59-A6C34878D82A}">
                    <a16:rowId xmlns:a16="http://schemas.microsoft.com/office/drawing/2014/main" val="1922254669"/>
                  </a:ext>
                </a:extLst>
              </a:tr>
              <a:tr h="236408">
                <a:tc>
                  <a:txBody>
                    <a:bodyPr/>
                    <a:lstStyle/>
                    <a:p>
                      <a:pPr marL="0" marR="150495" indent="8890" algn="ctr" hangingPunct="0">
                        <a:lnSpc>
                          <a:spcPct val="107000"/>
                        </a:lnSpc>
                        <a:spcBef>
                          <a:spcPts val="280"/>
                        </a:spcBef>
                        <a:spcAft>
                          <a:spcPts val="0"/>
                        </a:spcAft>
                      </a:pPr>
                      <a:r>
                        <a:rPr lang="en-US" sz="1400" b="0" dirty="0">
                          <a:solidFill>
                            <a:srgbClr val="404040"/>
                          </a:solidFill>
                          <a:effectLst/>
                          <a:latin typeface="Lucida Sans" panose="020B0602030504020204" pitchFamily="34" charset="0"/>
                        </a:rPr>
                        <a:t>20</a:t>
                      </a:r>
                      <a:endParaRPr lang="en-US" sz="1400" b="0" dirty="0">
                        <a:solidFill>
                          <a:srgbClr val="404040"/>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marL="0" marR="0" algn="ctr" hangingPunct="0">
                        <a:lnSpc>
                          <a:spcPct val="107000"/>
                        </a:lnSpc>
                        <a:spcBef>
                          <a:spcPts val="280"/>
                        </a:spcBef>
                        <a:spcAft>
                          <a:spcPts val="0"/>
                        </a:spcAft>
                      </a:pPr>
                      <a:r>
                        <a:rPr lang="en-US" sz="1400" dirty="0">
                          <a:solidFill>
                            <a:srgbClr val="404040"/>
                          </a:solidFill>
                          <a:effectLst/>
                          <a:latin typeface="Lucida Sans" panose="020B0602030504020204" pitchFamily="34" charset="0"/>
                        </a:rPr>
                        <a:t>Average of lowest 8</a:t>
                      </a:r>
                      <a:endParaRPr lang="en-US" sz="1400" dirty="0">
                        <a:solidFill>
                          <a:srgbClr val="404040"/>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solidFill>
                      <a:schemeClr val="bg2"/>
                    </a:solidFill>
                  </a:tcPr>
                </a:tc>
                <a:tc>
                  <a:txBody>
                    <a:bodyPr/>
                    <a:lstStyle/>
                    <a:p>
                      <a:pPr marL="11430" marR="0" algn="ctr" hangingPunct="0">
                        <a:lnSpc>
                          <a:spcPct val="107000"/>
                        </a:lnSpc>
                        <a:spcBef>
                          <a:spcPts val="280"/>
                        </a:spcBef>
                        <a:spcAft>
                          <a:spcPts val="0"/>
                        </a:spcAft>
                      </a:pPr>
                      <a:r>
                        <a:rPr lang="en-US" sz="1400" dirty="0">
                          <a:solidFill>
                            <a:srgbClr val="404040"/>
                          </a:solidFill>
                          <a:effectLst/>
                          <a:latin typeface="Lucida Sans" panose="020B0602030504020204" pitchFamily="34" charset="0"/>
                        </a:rPr>
                        <a:t>0</a:t>
                      </a:r>
                      <a:endParaRPr lang="en-US" sz="1400" dirty="0">
                        <a:solidFill>
                          <a:srgbClr val="404040"/>
                        </a:solidFill>
                        <a:effectLst/>
                        <a:latin typeface="Lucida Sans" panose="020B0602030504020204" pitchFamily="34" charset="0"/>
                        <a:ea typeface="Calibri" panose="020F0502020204030204" pitchFamily="34" charset="0"/>
                        <a:cs typeface="Times New Roman" panose="02020603050405020304" pitchFamily="18" charset="0"/>
                      </a:endParaRPr>
                    </a:p>
                  </a:txBody>
                  <a:tcPr marL="0" marR="0" marT="0" marB="0" anchor="ctr">
                    <a:solidFill>
                      <a:schemeClr val="bg2"/>
                    </a:solidFill>
                  </a:tcPr>
                </a:tc>
                <a:extLst>
                  <a:ext uri="{0D108BD9-81ED-4DB2-BD59-A6C34878D82A}">
                    <a16:rowId xmlns:a16="http://schemas.microsoft.com/office/drawing/2014/main" val="2869239560"/>
                  </a:ext>
                </a:extLst>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8687" y="207557"/>
            <a:ext cx="1859441" cy="739204"/>
          </a:xfrm>
          <a:prstGeom prst="rect">
            <a:avLst/>
          </a:prstGeom>
        </p:spPr>
      </p:pic>
    </p:spTree>
    <p:extLst>
      <p:ext uri="{BB962C8B-B14F-4D97-AF65-F5344CB8AC3E}">
        <p14:creationId xmlns:p14="http://schemas.microsoft.com/office/powerpoint/2010/main" val="31682462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9.2"/>
</p:tagLst>
</file>

<file path=ppt/tags/tag2.xml><?xml version="1.0" encoding="utf-8"?>
<p:tagLst xmlns:a="http://schemas.openxmlformats.org/drawingml/2006/main" xmlns:r="http://schemas.openxmlformats.org/officeDocument/2006/relationships" xmlns:p="http://schemas.openxmlformats.org/presentationml/2006/main">
  <p:tag name="TIMING" val="|8.1|3.9"/>
</p:tagLst>
</file>

<file path=ppt/tags/tag3.xml><?xml version="1.0" encoding="utf-8"?>
<p:tagLst xmlns:a="http://schemas.openxmlformats.org/drawingml/2006/main" xmlns:r="http://schemas.openxmlformats.org/officeDocument/2006/relationships" xmlns:p="http://schemas.openxmlformats.org/presentationml/2006/main">
  <p:tag name="TIMING" val="|14.4|3.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4658</TotalTime>
  <Words>8335</Words>
  <Application>Microsoft Office PowerPoint</Application>
  <PresentationFormat>On-screen Show (4:3)</PresentationFormat>
  <Paragraphs>2281</Paragraphs>
  <Slides>41</Slides>
  <Notes>37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Century Gothic</vt:lpstr>
      <vt:lpstr>Courier New</vt:lpstr>
      <vt:lpstr>Lucida Sans</vt:lpstr>
      <vt:lpstr>Microsoft Sans Serif</vt:lpstr>
      <vt:lpstr>National-Book</vt:lpstr>
      <vt:lpstr>Times New Roman</vt:lpstr>
      <vt:lpstr>Verdana</vt:lpstr>
      <vt:lpstr>Office Theme</vt:lpstr>
      <vt:lpstr>PowerPoint Presentation</vt:lpstr>
      <vt:lpstr>World Handicap System</vt:lpstr>
      <vt:lpstr>Seminar Content</vt:lpstr>
      <vt:lpstr>Purpose of the World Handicap System (Rule 1.1)</vt:lpstr>
      <vt:lpstr>What is Course Rating?</vt:lpstr>
      <vt:lpstr>What is Assessed When Rating a Golf Course? </vt:lpstr>
      <vt:lpstr>What is a Slope Rating?</vt:lpstr>
      <vt:lpstr>How to get a Handicap Index</vt:lpstr>
      <vt:lpstr>Calculation of a Handicap Index</vt:lpstr>
      <vt:lpstr>PowerPoint Presentation</vt:lpstr>
      <vt:lpstr>Example of a Scoring Record</vt:lpstr>
      <vt:lpstr>Example of 8 of 20 Calculation</vt:lpstr>
      <vt:lpstr>Example of 8 of 20 Calculation</vt:lpstr>
      <vt:lpstr>Example of 8 of 20 Calculation</vt:lpstr>
      <vt:lpstr>Example of 8 of 20 Calculation</vt:lpstr>
      <vt:lpstr>Example of 8 of 20 Calculation</vt:lpstr>
      <vt:lpstr>System Safeguards</vt:lpstr>
      <vt:lpstr>Memory of Low Handicap Index</vt:lpstr>
      <vt:lpstr>Limit on Upward Movement of Handicap Index</vt:lpstr>
      <vt:lpstr>Exceptional Scores</vt:lpstr>
      <vt:lpstr>Playing Conditions Calculation</vt:lpstr>
      <vt:lpstr>Acceptability of Scores</vt:lpstr>
      <vt:lpstr>Authorized Formats of Play (Rule 2.1a)</vt:lpstr>
      <vt:lpstr>Minimum Number of Holes</vt:lpstr>
      <vt:lpstr>Hole Scores May Be Adjusted</vt:lpstr>
      <vt:lpstr>Pre-Registration/Supplementary Scores</vt:lpstr>
      <vt:lpstr>When to Submit Score</vt:lpstr>
      <vt:lpstr>Certification of a Score</vt:lpstr>
      <vt:lpstr>How do I get from car to course? </vt:lpstr>
      <vt:lpstr>Handicap Conversion Chart</vt:lpstr>
      <vt:lpstr>Playing the Yellow Tees at Builth Wells Golf Club.</vt:lpstr>
      <vt:lpstr>Course Handicap Calculation</vt:lpstr>
      <vt:lpstr>Competition Handicap Allowance</vt:lpstr>
      <vt:lpstr>Competition Handicap Allowance</vt:lpstr>
      <vt:lpstr>How to Submit a Score and Revision of Handicap Index</vt:lpstr>
      <vt:lpstr>The Process </vt:lpstr>
      <vt:lpstr>MyGolf Profile</vt:lpstr>
      <vt:lpstr>Wales Golf App</vt:lpstr>
      <vt:lpstr>Transition</vt:lpstr>
      <vt:lpstr>Who Administrates your handicap?</vt:lpstr>
      <vt:lpstr>Questions?</vt:lpstr>
    </vt:vector>
  </TitlesOfParts>
  <Company>Anthony McAllister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McAllister</dc:creator>
  <cp:lastModifiedBy>Sandy Veale</cp:lastModifiedBy>
  <cp:revision>139</cp:revision>
  <dcterms:created xsi:type="dcterms:W3CDTF">2017-09-14T19:12:50Z</dcterms:created>
  <dcterms:modified xsi:type="dcterms:W3CDTF">2020-08-14T16:04:48Z</dcterms:modified>
</cp:coreProperties>
</file>